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9" r:id="rId3"/>
    <p:sldId id="334" r:id="rId4"/>
    <p:sldId id="351" r:id="rId5"/>
    <p:sldId id="350" r:id="rId6"/>
    <p:sldId id="354"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55" r:id="rId26"/>
    <p:sldId id="356" r:id="rId27"/>
    <p:sldId id="357" r:id="rId28"/>
    <p:sldId id="358" r:id="rId29"/>
    <p:sldId id="359" r:id="rId30"/>
    <p:sldId id="360" r:id="rId31"/>
    <p:sldId id="361" r:id="rId32"/>
    <p:sldId id="380" r:id="rId33"/>
    <p:sldId id="325" r:id="rId34"/>
    <p:sldId id="292"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stacked"/>
        <c:ser>
          <c:idx val="0"/>
          <c:order val="0"/>
          <c:tx>
            <c:strRef>
              <c:f>Sheet1!$B$1</c:f>
              <c:strCache>
                <c:ptCount val="1"/>
                <c:pt idx="0">
                  <c:v>销售净利</c:v>
                </c:pt>
              </c:strCache>
            </c:strRef>
          </c:tx>
          <c:dLbls>
            <c:showVal val="1"/>
          </c:dLbls>
          <c:cat>
            <c:numRef>
              <c:f>Sheet1!$A$2:$A$10</c:f>
              <c:numCache>
                <c:formatCode>General</c:formatCode>
                <c:ptCount val="9"/>
                <c:pt idx="0">
                  <c:v>2005</c:v>
                </c:pt>
                <c:pt idx="1">
                  <c:v>2006</c:v>
                </c:pt>
                <c:pt idx="2">
                  <c:v>2007</c:v>
                </c:pt>
                <c:pt idx="3">
                  <c:v>2008</c:v>
                </c:pt>
                <c:pt idx="4">
                  <c:v>2009</c:v>
                </c:pt>
                <c:pt idx="5">
                  <c:v>2010</c:v>
                </c:pt>
                <c:pt idx="6">
                  <c:v>2011</c:v>
                </c:pt>
                <c:pt idx="7">
                  <c:v>2012</c:v>
                </c:pt>
              </c:numCache>
            </c:numRef>
          </c:cat>
          <c:val>
            <c:numRef>
              <c:f>Sheet1!$B$2:$B$10</c:f>
              <c:numCache>
                <c:formatCode>General</c:formatCode>
                <c:ptCount val="9"/>
                <c:pt idx="0">
                  <c:v>148</c:v>
                </c:pt>
                <c:pt idx="1">
                  <c:v>199</c:v>
                </c:pt>
                <c:pt idx="2">
                  <c:v>248</c:v>
                </c:pt>
                <c:pt idx="3">
                  <c:v>294</c:v>
                </c:pt>
                <c:pt idx="4">
                  <c:v>393</c:v>
                </c:pt>
                <c:pt idx="5">
                  <c:v>390</c:v>
                </c:pt>
                <c:pt idx="6">
                  <c:v>380</c:v>
                </c:pt>
                <c:pt idx="7">
                  <c:v>450</c:v>
                </c:pt>
              </c:numCache>
            </c:numRef>
          </c:val>
        </c:ser>
        <c:ser>
          <c:idx val="1"/>
          <c:order val="1"/>
          <c:tx>
            <c:strRef>
              <c:f>Sheet1!$C$1</c:f>
              <c:strCache>
                <c:ptCount val="1"/>
                <c:pt idx="0">
                  <c:v>返利</c:v>
                </c:pt>
              </c:strCache>
            </c:strRef>
          </c:tx>
          <c:dLbls>
            <c:showVal val="1"/>
          </c:dLbls>
          <c:cat>
            <c:numRef>
              <c:f>Sheet1!$A$2:$A$10</c:f>
              <c:numCache>
                <c:formatCode>General</c:formatCode>
                <c:ptCount val="9"/>
                <c:pt idx="0">
                  <c:v>2005</c:v>
                </c:pt>
                <c:pt idx="1">
                  <c:v>2006</c:v>
                </c:pt>
                <c:pt idx="2">
                  <c:v>2007</c:v>
                </c:pt>
                <c:pt idx="3">
                  <c:v>2008</c:v>
                </c:pt>
                <c:pt idx="4">
                  <c:v>2009</c:v>
                </c:pt>
                <c:pt idx="5">
                  <c:v>2010</c:v>
                </c:pt>
                <c:pt idx="6">
                  <c:v>2011</c:v>
                </c:pt>
                <c:pt idx="7">
                  <c:v>2012</c:v>
                </c:pt>
              </c:numCache>
            </c:numRef>
          </c:cat>
          <c:val>
            <c:numRef>
              <c:f>Sheet1!$C$2:$C$10</c:f>
              <c:numCache>
                <c:formatCode>General</c:formatCode>
                <c:ptCount val="9"/>
                <c:pt idx="0">
                  <c:v>75</c:v>
                </c:pt>
                <c:pt idx="1">
                  <c:v>100</c:v>
                </c:pt>
                <c:pt idx="2">
                  <c:v>150</c:v>
                </c:pt>
                <c:pt idx="3">
                  <c:v>180</c:v>
                </c:pt>
                <c:pt idx="4">
                  <c:v>320</c:v>
                </c:pt>
                <c:pt idx="5">
                  <c:v>300</c:v>
                </c:pt>
                <c:pt idx="6">
                  <c:v>293</c:v>
                </c:pt>
                <c:pt idx="7">
                  <c:v>367</c:v>
                </c:pt>
              </c:numCache>
            </c:numRef>
          </c:val>
        </c:ser>
        <c:ser>
          <c:idx val="2"/>
          <c:order val="2"/>
          <c:tx>
            <c:strRef>
              <c:f>Sheet1!$D$1</c:f>
              <c:strCache>
                <c:ptCount val="1"/>
                <c:pt idx="0">
                  <c:v>其它</c:v>
                </c:pt>
              </c:strCache>
            </c:strRef>
          </c:tx>
          <c:dLbls>
            <c:showVal val="1"/>
          </c:dLbls>
          <c:cat>
            <c:numRef>
              <c:f>Sheet1!$A$2:$A$10</c:f>
              <c:numCache>
                <c:formatCode>General</c:formatCode>
                <c:ptCount val="9"/>
                <c:pt idx="0">
                  <c:v>2005</c:v>
                </c:pt>
                <c:pt idx="1">
                  <c:v>2006</c:v>
                </c:pt>
                <c:pt idx="2">
                  <c:v>2007</c:v>
                </c:pt>
                <c:pt idx="3">
                  <c:v>2008</c:v>
                </c:pt>
                <c:pt idx="4">
                  <c:v>2009</c:v>
                </c:pt>
                <c:pt idx="5">
                  <c:v>2010</c:v>
                </c:pt>
                <c:pt idx="6">
                  <c:v>2011</c:v>
                </c:pt>
                <c:pt idx="7">
                  <c:v>2012</c:v>
                </c:pt>
              </c:numCache>
            </c:numRef>
          </c:cat>
          <c:val>
            <c:numRef>
              <c:f>Sheet1!$D$2:$D$10</c:f>
              <c:numCache>
                <c:formatCode>General</c:formatCode>
                <c:ptCount val="9"/>
                <c:pt idx="0">
                  <c:v>2</c:v>
                </c:pt>
                <c:pt idx="1">
                  <c:v>6</c:v>
                </c:pt>
                <c:pt idx="2">
                  <c:v>10</c:v>
                </c:pt>
                <c:pt idx="3">
                  <c:v>16</c:v>
                </c:pt>
                <c:pt idx="4">
                  <c:v>25</c:v>
                </c:pt>
                <c:pt idx="5">
                  <c:v>10</c:v>
                </c:pt>
                <c:pt idx="6">
                  <c:v>8</c:v>
                </c:pt>
                <c:pt idx="7">
                  <c:v>33</c:v>
                </c:pt>
              </c:numCache>
            </c:numRef>
          </c:val>
        </c:ser>
        <c:overlap val="100"/>
        <c:axId val="215661184"/>
        <c:axId val="215671168"/>
      </c:barChart>
      <c:catAx>
        <c:axId val="215661184"/>
        <c:scaling>
          <c:orientation val="minMax"/>
        </c:scaling>
        <c:axPos val="b"/>
        <c:numFmt formatCode="General" sourceLinked="1"/>
        <c:tickLblPos val="nextTo"/>
        <c:crossAx val="215671168"/>
        <c:crosses val="autoZero"/>
        <c:auto val="1"/>
        <c:lblAlgn val="ctr"/>
        <c:lblOffset val="100"/>
      </c:catAx>
      <c:valAx>
        <c:axId val="215671168"/>
        <c:scaling>
          <c:orientation val="minMax"/>
        </c:scaling>
        <c:axPos val="l"/>
        <c:majorGridlines/>
        <c:numFmt formatCode="General" sourceLinked="1"/>
        <c:tickLblPos val="nextTo"/>
        <c:crossAx val="215661184"/>
        <c:crosses val="autoZero"/>
        <c:crossBetween val="between"/>
      </c:valAx>
    </c:plotArea>
    <c:legend>
      <c:legendPos val="r"/>
      <c:layout/>
    </c:legend>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stacked"/>
        <c:ser>
          <c:idx val="0"/>
          <c:order val="0"/>
          <c:tx>
            <c:strRef>
              <c:f>Sheet1!$B$1</c:f>
              <c:strCache>
                <c:ptCount val="1"/>
                <c:pt idx="0">
                  <c:v>销售净利</c:v>
                </c:pt>
              </c:strCache>
            </c:strRef>
          </c:tx>
          <c:dLbls>
            <c:showVal val="1"/>
          </c:dLbls>
          <c:cat>
            <c:numRef>
              <c:f>Sheet1!$A$2:$A$10</c:f>
              <c:numCache>
                <c:formatCode>General</c:formatCode>
                <c:ptCount val="9"/>
                <c:pt idx="0">
                  <c:v>2005</c:v>
                </c:pt>
                <c:pt idx="1">
                  <c:v>2006</c:v>
                </c:pt>
                <c:pt idx="2">
                  <c:v>2007</c:v>
                </c:pt>
                <c:pt idx="3">
                  <c:v>2008</c:v>
                </c:pt>
                <c:pt idx="4">
                  <c:v>2009</c:v>
                </c:pt>
                <c:pt idx="5">
                  <c:v>2010</c:v>
                </c:pt>
                <c:pt idx="6">
                  <c:v>2011</c:v>
                </c:pt>
                <c:pt idx="7">
                  <c:v>2012</c:v>
                </c:pt>
              </c:numCache>
            </c:numRef>
          </c:cat>
          <c:val>
            <c:numRef>
              <c:f>Sheet1!$B$2:$B$10</c:f>
              <c:numCache>
                <c:formatCode>General</c:formatCode>
                <c:ptCount val="9"/>
                <c:pt idx="0">
                  <c:v>80</c:v>
                </c:pt>
                <c:pt idx="1">
                  <c:v>270</c:v>
                </c:pt>
                <c:pt idx="2">
                  <c:v>330</c:v>
                </c:pt>
                <c:pt idx="3">
                  <c:v>-64</c:v>
                </c:pt>
                <c:pt idx="4">
                  <c:v>230</c:v>
                </c:pt>
                <c:pt idx="5">
                  <c:v>550</c:v>
                </c:pt>
                <c:pt idx="6">
                  <c:v>30</c:v>
                </c:pt>
                <c:pt idx="7">
                  <c:v>267</c:v>
                </c:pt>
              </c:numCache>
            </c:numRef>
          </c:val>
        </c:ser>
        <c:ser>
          <c:idx val="1"/>
          <c:order val="1"/>
          <c:tx>
            <c:strRef>
              <c:f>Sheet1!$C$1</c:f>
              <c:strCache>
                <c:ptCount val="1"/>
                <c:pt idx="0">
                  <c:v>返利</c:v>
                </c:pt>
              </c:strCache>
            </c:strRef>
          </c:tx>
          <c:dLbls>
            <c:showVal val="1"/>
          </c:dLbls>
          <c:cat>
            <c:numRef>
              <c:f>Sheet1!$A$2:$A$10</c:f>
              <c:numCache>
                <c:formatCode>General</c:formatCode>
                <c:ptCount val="9"/>
                <c:pt idx="0">
                  <c:v>2005</c:v>
                </c:pt>
                <c:pt idx="1">
                  <c:v>2006</c:v>
                </c:pt>
                <c:pt idx="2">
                  <c:v>2007</c:v>
                </c:pt>
                <c:pt idx="3">
                  <c:v>2008</c:v>
                </c:pt>
                <c:pt idx="4">
                  <c:v>2009</c:v>
                </c:pt>
                <c:pt idx="5">
                  <c:v>2010</c:v>
                </c:pt>
                <c:pt idx="6">
                  <c:v>2011</c:v>
                </c:pt>
                <c:pt idx="7">
                  <c:v>2012</c:v>
                </c:pt>
              </c:numCache>
            </c:numRef>
          </c:cat>
          <c:val>
            <c:numRef>
              <c:f>Sheet1!$C$2:$C$10</c:f>
              <c:numCache>
                <c:formatCode>General</c:formatCode>
                <c:ptCount val="9"/>
                <c:pt idx="0">
                  <c:v>33</c:v>
                </c:pt>
                <c:pt idx="1">
                  <c:v>70</c:v>
                </c:pt>
                <c:pt idx="2">
                  <c:v>110</c:v>
                </c:pt>
                <c:pt idx="3">
                  <c:v>0</c:v>
                </c:pt>
                <c:pt idx="4">
                  <c:v>110</c:v>
                </c:pt>
                <c:pt idx="5">
                  <c:v>260</c:v>
                </c:pt>
                <c:pt idx="6">
                  <c:v>63</c:v>
                </c:pt>
                <c:pt idx="7">
                  <c:v>173</c:v>
                </c:pt>
              </c:numCache>
            </c:numRef>
          </c:val>
        </c:ser>
        <c:ser>
          <c:idx val="2"/>
          <c:order val="2"/>
          <c:tx>
            <c:strRef>
              <c:f>Sheet1!$D$1</c:f>
              <c:strCache>
                <c:ptCount val="1"/>
                <c:pt idx="0">
                  <c:v>其它</c:v>
                </c:pt>
              </c:strCache>
            </c:strRef>
          </c:tx>
          <c:dLbls>
            <c:showVal val="1"/>
          </c:dLbls>
          <c:cat>
            <c:numRef>
              <c:f>Sheet1!$A$2:$A$10</c:f>
              <c:numCache>
                <c:formatCode>General</c:formatCode>
                <c:ptCount val="9"/>
                <c:pt idx="0">
                  <c:v>2005</c:v>
                </c:pt>
                <c:pt idx="1">
                  <c:v>2006</c:v>
                </c:pt>
                <c:pt idx="2">
                  <c:v>2007</c:v>
                </c:pt>
                <c:pt idx="3">
                  <c:v>2008</c:v>
                </c:pt>
                <c:pt idx="4">
                  <c:v>2009</c:v>
                </c:pt>
                <c:pt idx="5">
                  <c:v>2010</c:v>
                </c:pt>
                <c:pt idx="6">
                  <c:v>2011</c:v>
                </c:pt>
                <c:pt idx="7">
                  <c:v>2012</c:v>
                </c:pt>
              </c:numCache>
            </c:numRef>
          </c:cat>
          <c:val>
            <c:numRef>
              <c:f>Sheet1!$D$2:$D$10</c:f>
              <c:numCache>
                <c:formatCode>General</c:formatCode>
                <c:ptCount val="9"/>
                <c:pt idx="0">
                  <c:v>0</c:v>
                </c:pt>
                <c:pt idx="1">
                  <c:v>0</c:v>
                </c:pt>
                <c:pt idx="2">
                  <c:v>0</c:v>
                </c:pt>
                <c:pt idx="3">
                  <c:v>0</c:v>
                </c:pt>
                <c:pt idx="4">
                  <c:v>0</c:v>
                </c:pt>
                <c:pt idx="5">
                  <c:v>0</c:v>
                </c:pt>
                <c:pt idx="6">
                  <c:v>12</c:v>
                </c:pt>
                <c:pt idx="7">
                  <c:v>33</c:v>
                </c:pt>
              </c:numCache>
            </c:numRef>
          </c:val>
        </c:ser>
        <c:overlap val="100"/>
        <c:axId val="216844928"/>
        <c:axId val="216854912"/>
      </c:barChart>
      <c:catAx>
        <c:axId val="216844928"/>
        <c:scaling>
          <c:orientation val="minMax"/>
        </c:scaling>
        <c:axPos val="b"/>
        <c:numFmt formatCode="General" sourceLinked="1"/>
        <c:tickLblPos val="nextTo"/>
        <c:crossAx val="216854912"/>
        <c:crosses val="autoZero"/>
        <c:auto val="1"/>
        <c:lblAlgn val="ctr"/>
        <c:lblOffset val="100"/>
      </c:catAx>
      <c:valAx>
        <c:axId val="216854912"/>
        <c:scaling>
          <c:orientation val="minMax"/>
        </c:scaling>
        <c:axPos val="l"/>
        <c:majorGridlines/>
        <c:numFmt formatCode="General" sourceLinked="1"/>
        <c:tickLblPos val="nextTo"/>
        <c:crossAx val="216844928"/>
        <c:crosses val="autoZero"/>
        <c:crossBetween val="between"/>
      </c:valAx>
    </c:plotArea>
    <c:legend>
      <c:legendPos val="r"/>
      <c:layout/>
    </c:legend>
    <c:plotVisOnly val="1"/>
  </c:chart>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664645-8E14-4662-8433-7E53AC2C664C}" type="datetimeFigureOut">
              <a:rPr lang="zh-CN" altLang="en-US" smtClean="0"/>
              <a:pPr/>
              <a:t>2013-6-9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A00A9-5871-41FD-81C5-D0822C57E5C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4</a:t>
            </a:fld>
            <a:endParaRPr lang="zh-CN" altLang="en-US"/>
          </a:p>
        </p:txBody>
      </p:sp>
    </p:spTree>
    <p:extLst>
      <p:ext uri="{BB962C8B-B14F-4D97-AF65-F5344CB8AC3E}">
        <p14:creationId xmlns="" xmlns:p14="http://schemas.microsoft.com/office/powerpoint/2010/main" val="30231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302332E-DBC6-41EE-B620-699433A29EAD}" type="slidenum">
              <a:rPr lang="en-US" altLang="zh-CN" smtClean="0"/>
              <a:pPr/>
              <a:t>24</a:t>
            </a:fld>
            <a:endParaRPr lang="en-US" altLang="zh-CN"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zh-CN" altLang="en-US" smtClean="0"/>
              <a:t>比亚迪在美国、欧洲、日本、韩国、印度、台湾、香港等地设有分公司或办事处，依托国际化的管理运作模式，构建辐射全球的营销服务网络，为客户提供最快捷、最周全的支持和服务。</a:t>
            </a:r>
          </a:p>
          <a:p>
            <a:pPr eaLnBrk="1" hangingPunct="1"/>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B0119AF-0CD6-4AA3-A390-AB067B523DF7}" type="datetimeFigureOut">
              <a:rPr lang="zh-CN" altLang="en-US" smtClean="0"/>
              <a:pPr/>
              <a:t>2013-6-9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8B0A7C-97B5-411F-A1DD-140577AC900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119AF-0CD6-4AA3-A390-AB067B523DF7}" type="datetimeFigureOut">
              <a:rPr lang="zh-CN" altLang="en-US" smtClean="0"/>
              <a:pPr/>
              <a:t>2013-6-9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B0A7C-97B5-411F-A1DD-140577AC900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Xiao.zhiyong@byd.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58888" y="2205038"/>
            <a:ext cx="6629400" cy="1012825"/>
          </a:xfrm>
        </p:spPr>
        <p:txBody>
          <a:bodyPr>
            <a:normAutofit/>
          </a:bodyPr>
          <a:lstStyle/>
          <a:p>
            <a:pPr eaLnBrk="1" hangingPunct="1"/>
            <a:r>
              <a:rPr lang="zh-CN" altLang="en-US" b="1" dirty="0" smtClean="0">
                <a:ea typeface="宋体" charset="-122"/>
              </a:rPr>
              <a:t>品牌代理 </a:t>
            </a:r>
            <a:r>
              <a:rPr lang="en-US" altLang="zh-CN" b="1" dirty="0" smtClean="0">
                <a:ea typeface="宋体" charset="-122"/>
              </a:rPr>
              <a:t>: </a:t>
            </a:r>
            <a:r>
              <a:rPr lang="zh-CN" altLang="en-US" b="1" dirty="0" smtClean="0">
                <a:ea typeface="宋体" charset="-122"/>
              </a:rPr>
              <a:t>持久才是王道</a:t>
            </a:r>
            <a:endParaRPr lang="en-US" altLang="zh-CN" b="1" dirty="0" smtClean="0">
              <a:ea typeface="宋体" charset="-122"/>
            </a:endParaRPr>
          </a:p>
        </p:txBody>
      </p:sp>
      <p:sp>
        <p:nvSpPr>
          <p:cNvPr id="3" name="TextBox 2"/>
          <p:cNvSpPr txBox="1"/>
          <p:nvPr/>
        </p:nvSpPr>
        <p:spPr>
          <a:xfrm>
            <a:off x="2051720" y="3717032"/>
            <a:ext cx="5688632" cy="769441"/>
          </a:xfrm>
          <a:prstGeom prst="rect">
            <a:avLst/>
          </a:prstGeom>
          <a:noFill/>
        </p:spPr>
        <p:txBody>
          <a:bodyPr wrap="square" rtlCol="0">
            <a:spAutoFit/>
          </a:bodyPr>
          <a:lstStyle/>
          <a:p>
            <a:pPr algn="ctr"/>
            <a:r>
              <a:rPr lang="zh-CN" altLang="en-US" sz="2200" b="1" dirty="0" smtClean="0">
                <a:solidFill>
                  <a:schemeClr val="bg1">
                    <a:lumMod val="65000"/>
                  </a:schemeClr>
                </a:solidFill>
              </a:rPr>
              <a:t>比亚迪照明  销售副总 肖志勇 </a:t>
            </a:r>
            <a:endParaRPr lang="en-US" altLang="zh-CN" sz="2200" b="1" dirty="0" smtClean="0">
              <a:solidFill>
                <a:schemeClr val="bg1">
                  <a:lumMod val="65000"/>
                </a:schemeClr>
              </a:solidFill>
            </a:endParaRPr>
          </a:p>
          <a:p>
            <a:pPr algn="ctr"/>
            <a:r>
              <a:rPr lang="en-US" altLang="zh-CN" sz="2200" b="1" dirty="0" smtClean="0">
                <a:solidFill>
                  <a:schemeClr val="bg1">
                    <a:lumMod val="65000"/>
                  </a:schemeClr>
                </a:solidFill>
                <a:hlinkClick r:id="rId2"/>
              </a:rPr>
              <a:t>Xiao.zhiyong@byd.com</a:t>
            </a:r>
            <a:r>
              <a:rPr lang="en-US" altLang="zh-CN" sz="2200" b="1" dirty="0" smtClean="0">
                <a:solidFill>
                  <a:schemeClr val="bg1">
                    <a:lumMod val="65000"/>
                  </a:schemeClr>
                </a:solidFill>
              </a:rPr>
              <a:t> </a:t>
            </a:r>
            <a:r>
              <a:rPr lang="zh-CN" altLang="en-US" sz="2200" b="1" dirty="0" smtClean="0">
                <a:solidFill>
                  <a:schemeClr val="bg1">
                    <a:lumMod val="65000"/>
                  </a:schemeClr>
                </a:solidFill>
              </a:rPr>
              <a:t> </a:t>
            </a:r>
            <a:r>
              <a:rPr lang="en-US" altLang="zh-CN" sz="2200" b="1" dirty="0" smtClean="0">
                <a:solidFill>
                  <a:schemeClr val="bg1">
                    <a:lumMod val="65000"/>
                  </a:schemeClr>
                </a:solidFill>
              </a:rPr>
              <a:t>15986965001</a:t>
            </a:r>
            <a:endParaRPr lang="zh-CN" altLang="en-US" sz="2200" b="1"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3"/>
          <p:cNvSpPr>
            <a:spLocks noGrp="1"/>
          </p:cNvSpPr>
          <p:nvPr>
            <p:ph type="sldNum" sz="quarter" idx="10"/>
          </p:nvPr>
        </p:nvSpPr>
        <p:spPr>
          <a:noFill/>
        </p:spPr>
        <p:txBody>
          <a:bodyPr/>
          <a:lstStyle/>
          <a:p>
            <a:fld id="{90EC5CDE-3162-4118-BED2-92939CEFD982}" type="slidenum">
              <a:rPr lang="zh-CN" altLang="en-US" smtClean="0">
                <a:ea typeface="宋体" charset="-122"/>
              </a:rPr>
              <a:pPr/>
              <a:t>10</a:t>
            </a:fld>
            <a:endParaRPr lang="en-US" altLang="zh-CN" smtClean="0">
              <a:ea typeface="宋体" charset="-122"/>
            </a:endParaRPr>
          </a:p>
        </p:txBody>
      </p:sp>
      <p:pic>
        <p:nvPicPr>
          <p:cNvPr id="30724" name="Picture 7" descr="C:\Documents and Settings\dq1546372.BYDHQ\桌面\ROADMAP应用英文.jpg"/>
          <p:cNvPicPr>
            <a:picLocks noChangeAspect="1" noChangeArrowheads="1"/>
          </p:cNvPicPr>
          <p:nvPr/>
        </p:nvPicPr>
        <p:blipFill>
          <a:blip r:embed="rId2" cstate="print"/>
          <a:srcRect/>
          <a:stretch>
            <a:fillRect/>
          </a:stretch>
        </p:blipFill>
        <p:spPr bwMode="auto">
          <a:xfrm>
            <a:off x="179512" y="836712"/>
            <a:ext cx="8640960" cy="4103725"/>
          </a:xfrm>
          <a:prstGeom prst="rect">
            <a:avLst/>
          </a:prstGeom>
          <a:noFill/>
          <a:ln w="9525">
            <a:noFill/>
            <a:miter lim="800000"/>
            <a:headEnd/>
            <a:tailEnd/>
          </a:ln>
        </p:spPr>
      </p:pic>
      <p:sp>
        <p:nvSpPr>
          <p:cNvPr id="5" name="矩形 4"/>
          <p:cNvSpPr/>
          <p:nvPr/>
        </p:nvSpPr>
        <p:spPr>
          <a:xfrm>
            <a:off x="0" y="4581128"/>
            <a:ext cx="9144000" cy="2246769"/>
          </a:xfrm>
          <a:prstGeom prst="rect">
            <a:avLst/>
          </a:prstGeom>
        </p:spPr>
        <p:txBody>
          <a:bodyPr wrap="square">
            <a:spAutoFit/>
          </a:bodyPr>
          <a:lstStyle/>
          <a:p>
            <a:pPr marL="342900" indent="-342900" eaLnBrk="0" hangingPunct="0">
              <a:lnSpc>
                <a:spcPct val="140000"/>
              </a:lnSpc>
              <a:buSzPct val="90000"/>
              <a:buFont typeface="Wingdings" pitchFamily="2" charset="2"/>
              <a:buChar char="Ü"/>
              <a:defRPr/>
            </a:pPr>
            <a:r>
              <a:rPr lang="zh-CN" altLang="en-US" sz="2800" b="1" dirty="0" smtClean="0">
                <a:solidFill>
                  <a:srgbClr val="000000"/>
                </a:solidFill>
                <a:ea typeface="华文中宋" pitchFamily="2" charset="-122"/>
              </a:rPr>
              <a:t>强大的产业团队及专利技术</a:t>
            </a:r>
            <a:endParaRPr lang="zh-CN" altLang="en-US" sz="2800" b="1" dirty="0" smtClean="0">
              <a:solidFill>
                <a:srgbClr val="333333"/>
              </a:solidFill>
              <a:ea typeface="华文中宋" pitchFamily="2" charset="-122"/>
            </a:endParaRPr>
          </a:p>
          <a:p>
            <a:pPr marL="6350" indent="-6350" eaLnBrk="0" hangingPunct="0">
              <a:lnSpc>
                <a:spcPct val="140000"/>
              </a:lnSpc>
              <a:buSzPct val="90000"/>
              <a:buFont typeface="Wingdings" pitchFamily="2" charset="2"/>
              <a:buChar char="u"/>
              <a:defRPr/>
            </a:pPr>
            <a:r>
              <a:rPr lang="zh-CN" altLang="en-US" dirty="0" smtClean="0">
                <a:solidFill>
                  <a:srgbClr val="333333"/>
                </a:solidFill>
                <a:latin typeface="宋体" pitchFamily="2" charset="-122"/>
                <a:ea typeface="宋体" pitchFamily="2" charset="-122"/>
              </a:rPr>
              <a:t> </a:t>
            </a:r>
            <a:r>
              <a:rPr lang="zh-CN" altLang="en-US" b="1" dirty="0" smtClean="0">
                <a:latin typeface="宋体" pitchFamily="2" charset="-122"/>
                <a:ea typeface="宋体" pitchFamily="2" charset="-122"/>
              </a:rPr>
              <a:t>现比亚迪照明共有</a:t>
            </a:r>
            <a:r>
              <a:rPr lang="en-US" altLang="zh-CN" b="1" dirty="0" smtClean="0">
                <a:latin typeface="宋体" pitchFamily="2" charset="-122"/>
                <a:ea typeface="宋体" pitchFamily="2" charset="-122"/>
              </a:rPr>
              <a:t>1900</a:t>
            </a:r>
            <a:r>
              <a:rPr lang="zh-CN" altLang="en-US" b="1" dirty="0" smtClean="0">
                <a:latin typeface="宋体" pitchFamily="2" charset="-122"/>
                <a:ea typeface="宋体" pitchFamily="2" charset="-122"/>
              </a:rPr>
              <a:t>余名员工</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其中研发相关技术人员</a:t>
            </a:r>
            <a:r>
              <a:rPr lang="en-US" altLang="zh-CN" b="1" dirty="0" smtClean="0">
                <a:latin typeface="宋体" pitchFamily="2" charset="-122"/>
                <a:ea typeface="宋体" pitchFamily="2" charset="-122"/>
              </a:rPr>
              <a:t>463</a:t>
            </a:r>
            <a:r>
              <a:rPr lang="zh-CN" altLang="en-US" b="1" dirty="0" smtClean="0">
                <a:latin typeface="宋体" pitchFamily="2" charset="-122"/>
                <a:ea typeface="宋体" pitchFamily="2" charset="-122"/>
              </a:rPr>
              <a:t>名</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其中</a:t>
            </a:r>
            <a:r>
              <a:rPr lang="en-US" altLang="zh-CN" b="1" dirty="0" smtClean="0">
                <a:latin typeface="宋体" pitchFamily="2" charset="-122"/>
                <a:ea typeface="宋体" pitchFamily="2" charset="-122"/>
              </a:rPr>
              <a:t>3</a:t>
            </a:r>
            <a:r>
              <a:rPr lang="zh-CN" altLang="en-US" b="1" dirty="0" smtClean="0">
                <a:latin typeface="宋体" pitchFamily="2" charset="-122"/>
                <a:ea typeface="宋体" pitchFamily="2" charset="-122"/>
              </a:rPr>
              <a:t>名博士</a:t>
            </a:r>
            <a:endParaRPr lang="en-US" altLang="zh-CN" b="1" dirty="0" smtClean="0">
              <a:latin typeface="宋体" pitchFamily="2" charset="-122"/>
              <a:ea typeface="宋体" pitchFamily="2" charset="-122"/>
            </a:endParaRPr>
          </a:p>
          <a:p>
            <a:pPr marL="6350" indent="-6350" eaLnBrk="0" hangingPunct="0">
              <a:lnSpc>
                <a:spcPct val="140000"/>
              </a:lnSpc>
              <a:buSzPct val="90000"/>
              <a:buFont typeface="Wingdings" pitchFamily="2" charset="2"/>
              <a:buChar char="u"/>
              <a:defRPr/>
            </a:pPr>
            <a:r>
              <a:rPr lang="zh-CN" altLang="zh-CN" b="1" dirty="0" smtClean="0">
                <a:latin typeface="宋体" pitchFamily="2" charset="-122"/>
                <a:ea typeface="宋体" pitchFamily="2" charset="-122"/>
              </a:rPr>
              <a:t>目前已申请专利</a:t>
            </a:r>
            <a:r>
              <a:rPr lang="en-US" altLang="zh-CN" b="1" dirty="0" smtClean="0">
                <a:latin typeface="宋体" pitchFamily="2" charset="-122"/>
                <a:ea typeface="宋体" pitchFamily="2" charset="-122"/>
              </a:rPr>
              <a:t>201</a:t>
            </a:r>
            <a:r>
              <a:rPr lang="zh-CN" altLang="zh-CN" b="1" dirty="0" smtClean="0">
                <a:latin typeface="宋体" pitchFamily="2" charset="-122"/>
                <a:ea typeface="宋体" pitchFamily="2" charset="-122"/>
              </a:rPr>
              <a:t>件，其中发明专利</a:t>
            </a:r>
            <a:r>
              <a:rPr lang="en-US" altLang="zh-CN" b="1" dirty="0" smtClean="0">
                <a:latin typeface="宋体" pitchFamily="2" charset="-122"/>
                <a:ea typeface="宋体" pitchFamily="2" charset="-122"/>
              </a:rPr>
              <a:t>63</a:t>
            </a:r>
            <a:r>
              <a:rPr lang="zh-CN" altLang="zh-CN" b="1" dirty="0" smtClean="0">
                <a:latin typeface="宋体" pitchFamily="2" charset="-122"/>
                <a:ea typeface="宋体" pitchFamily="2" charset="-122"/>
              </a:rPr>
              <a:t>件，实用新型专利</a:t>
            </a:r>
            <a:r>
              <a:rPr lang="en-US" altLang="zh-CN" b="1" dirty="0" smtClean="0">
                <a:latin typeface="宋体" pitchFamily="2" charset="-122"/>
                <a:ea typeface="宋体" pitchFamily="2" charset="-122"/>
              </a:rPr>
              <a:t>55</a:t>
            </a:r>
            <a:r>
              <a:rPr lang="zh-CN" altLang="zh-CN" b="1" dirty="0" smtClean="0">
                <a:latin typeface="宋体" pitchFamily="2" charset="-122"/>
                <a:ea typeface="宋体" pitchFamily="2" charset="-122"/>
              </a:rPr>
              <a:t>件，外观专利</a:t>
            </a:r>
            <a:r>
              <a:rPr lang="en-US" altLang="zh-CN" b="1" dirty="0" smtClean="0">
                <a:latin typeface="宋体" pitchFamily="2" charset="-122"/>
                <a:ea typeface="宋体" pitchFamily="2" charset="-122"/>
              </a:rPr>
              <a:t>83</a:t>
            </a:r>
            <a:r>
              <a:rPr lang="zh-CN" altLang="zh-CN" b="1" dirty="0" smtClean="0">
                <a:latin typeface="宋体" pitchFamily="2" charset="-122"/>
                <a:ea typeface="宋体" pitchFamily="2" charset="-122"/>
              </a:rPr>
              <a:t>件；授权专利</a:t>
            </a:r>
            <a:r>
              <a:rPr lang="en-US" altLang="zh-CN" b="1" dirty="0" smtClean="0">
                <a:latin typeface="宋体" pitchFamily="2" charset="-122"/>
                <a:ea typeface="宋体" pitchFamily="2" charset="-122"/>
              </a:rPr>
              <a:t>136</a:t>
            </a:r>
            <a:r>
              <a:rPr lang="zh-CN" altLang="zh-CN" b="1" dirty="0" smtClean="0">
                <a:latin typeface="宋体" pitchFamily="2" charset="-122"/>
                <a:ea typeface="宋体" pitchFamily="2" charset="-122"/>
              </a:rPr>
              <a:t>件，其中发明专利</a:t>
            </a:r>
            <a:r>
              <a:rPr lang="en-US" altLang="zh-CN" b="1" dirty="0" smtClean="0">
                <a:latin typeface="宋体" pitchFamily="2" charset="-122"/>
                <a:ea typeface="宋体" pitchFamily="2" charset="-122"/>
              </a:rPr>
              <a:t>14</a:t>
            </a:r>
            <a:r>
              <a:rPr lang="zh-CN" altLang="zh-CN" b="1" dirty="0" smtClean="0">
                <a:latin typeface="宋体" pitchFamily="2" charset="-122"/>
                <a:ea typeface="宋体" pitchFamily="2" charset="-122"/>
              </a:rPr>
              <a:t>件，实用新型专利</a:t>
            </a:r>
            <a:r>
              <a:rPr lang="en-US" altLang="zh-CN" b="1" dirty="0" smtClean="0">
                <a:latin typeface="宋体" pitchFamily="2" charset="-122"/>
                <a:ea typeface="宋体" pitchFamily="2" charset="-122"/>
              </a:rPr>
              <a:t>48</a:t>
            </a:r>
            <a:r>
              <a:rPr lang="zh-CN" altLang="zh-CN" b="1" dirty="0" smtClean="0">
                <a:latin typeface="宋体" pitchFamily="2" charset="-122"/>
                <a:ea typeface="宋体" pitchFamily="2" charset="-122"/>
              </a:rPr>
              <a:t>件，外观专利</a:t>
            </a:r>
            <a:r>
              <a:rPr lang="en-US" altLang="zh-CN" b="1" dirty="0" smtClean="0">
                <a:latin typeface="宋体" pitchFamily="2" charset="-122"/>
                <a:ea typeface="宋体" pitchFamily="2" charset="-122"/>
              </a:rPr>
              <a:t>74</a:t>
            </a:r>
            <a:r>
              <a:rPr lang="zh-CN" altLang="zh-CN" b="1" dirty="0" smtClean="0">
                <a:latin typeface="宋体" pitchFamily="2" charset="-122"/>
                <a:ea typeface="宋体" pitchFamily="2" charset="-122"/>
              </a:rPr>
              <a:t>件。</a:t>
            </a:r>
          </a:p>
          <a:p>
            <a:pPr marL="6350" indent="-6350" eaLnBrk="0" hangingPunct="0">
              <a:lnSpc>
                <a:spcPct val="140000"/>
              </a:lnSpc>
              <a:buSzPct val="90000"/>
              <a:buFont typeface="Wingdings" pitchFamily="2" charset="2"/>
              <a:buChar char="u"/>
              <a:defRPr/>
            </a:pPr>
            <a:endParaRPr lang="zh-CN" altLang="en-US" dirty="0"/>
          </a:p>
        </p:txBody>
      </p:sp>
      <p:sp>
        <p:nvSpPr>
          <p:cNvPr id="6" name="Text Box 50"/>
          <p:cNvSpPr txBox="1">
            <a:spLocks noChangeArrowheads="1"/>
          </p:cNvSpPr>
          <p:nvPr/>
        </p:nvSpPr>
        <p:spPr bwMode="auto">
          <a:xfrm>
            <a:off x="251520" y="764704"/>
            <a:ext cx="1627369"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技术实力</a:t>
            </a:r>
            <a:endParaRPr lang="en-US" altLang="zh-CN" sz="2800" b="1" dirty="0">
              <a:solidFill>
                <a:srgbClr val="000000"/>
              </a:solidFill>
              <a:ea typeface="宋体" charset="-122"/>
            </a:endParaRPr>
          </a:p>
        </p:txBody>
      </p:sp>
      <p:sp>
        <p:nvSpPr>
          <p:cNvPr id="7"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3"/>
          <p:cNvSpPr>
            <a:spLocks noGrp="1"/>
          </p:cNvSpPr>
          <p:nvPr>
            <p:ph type="sldNum" sz="quarter" idx="10"/>
          </p:nvPr>
        </p:nvSpPr>
        <p:spPr>
          <a:noFill/>
        </p:spPr>
        <p:txBody>
          <a:bodyPr/>
          <a:lstStyle/>
          <a:p>
            <a:fld id="{E95DAED9-B866-4DEB-81FB-8F827D9372E0}" type="slidenum">
              <a:rPr lang="zh-CN" altLang="en-US" smtClean="0">
                <a:ea typeface="宋体" charset="-122"/>
              </a:rPr>
              <a:pPr/>
              <a:t>11</a:t>
            </a:fld>
            <a:endParaRPr lang="en-US" altLang="zh-CN" smtClean="0">
              <a:ea typeface="宋体" charset="-122"/>
            </a:endParaRPr>
          </a:p>
        </p:txBody>
      </p:sp>
      <p:sp>
        <p:nvSpPr>
          <p:cNvPr id="31750" name="TextBox 10"/>
          <p:cNvSpPr txBox="1">
            <a:spLocks noChangeArrowheads="1"/>
          </p:cNvSpPr>
          <p:nvPr/>
        </p:nvSpPr>
        <p:spPr bwMode="auto">
          <a:xfrm>
            <a:off x="0" y="1628800"/>
            <a:ext cx="3563888" cy="923330"/>
          </a:xfrm>
          <a:prstGeom prst="rect">
            <a:avLst/>
          </a:prstGeom>
          <a:noFill/>
          <a:ln w="9525">
            <a:noFill/>
            <a:miter lim="800000"/>
            <a:headEnd/>
            <a:tailEnd/>
          </a:ln>
        </p:spPr>
        <p:txBody>
          <a:bodyPr wrap="square">
            <a:spAutoFit/>
          </a:bodyPr>
          <a:lstStyle/>
          <a:p>
            <a:pPr algn="l"/>
            <a:r>
              <a:rPr lang="zh-CN" altLang="en-US" b="1" dirty="0" smtClean="0">
                <a:latin typeface="+mn-ea"/>
              </a:rPr>
              <a:t>在</a:t>
            </a:r>
            <a:r>
              <a:rPr lang="zh-CN" altLang="en-US" b="1" dirty="0">
                <a:latin typeface="+mn-ea"/>
              </a:rPr>
              <a:t>全球能源紧缺及气候变暖的形势下</a:t>
            </a:r>
            <a:r>
              <a:rPr lang="zh-CN" altLang="en-US" b="1" dirty="0" smtClean="0">
                <a:latin typeface="+mn-ea"/>
              </a:rPr>
              <a:t>，全球第一家推出真正绿色环保的纯太阳能铁电池</a:t>
            </a:r>
            <a:r>
              <a:rPr lang="en-US" altLang="zh-CN" b="1" dirty="0" smtClean="0">
                <a:latin typeface="+mn-ea"/>
              </a:rPr>
              <a:t>LED</a:t>
            </a:r>
            <a:r>
              <a:rPr lang="zh-CN" altLang="en-US" b="1" dirty="0" smtClean="0">
                <a:latin typeface="+mn-ea"/>
              </a:rPr>
              <a:t>路灯。</a:t>
            </a:r>
            <a:endParaRPr lang="zh-CN" altLang="en-US" b="1" dirty="0">
              <a:latin typeface="+mn-ea"/>
            </a:endParaRPr>
          </a:p>
        </p:txBody>
      </p:sp>
      <p:sp>
        <p:nvSpPr>
          <p:cNvPr id="24" name="Text Box 56"/>
          <p:cNvSpPr txBox="1">
            <a:spLocks noChangeArrowheads="1"/>
          </p:cNvSpPr>
          <p:nvPr/>
        </p:nvSpPr>
        <p:spPr bwMode="auto">
          <a:xfrm>
            <a:off x="0" y="908720"/>
            <a:ext cx="1944216"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技术实力</a:t>
            </a:r>
            <a:endParaRPr lang="en-US" altLang="zh-CN" sz="2800" b="1" dirty="0">
              <a:solidFill>
                <a:srgbClr val="000000"/>
              </a:solidFill>
              <a:ea typeface="宋体" charset="-122"/>
            </a:endParaRPr>
          </a:p>
        </p:txBody>
      </p:sp>
      <p:pic>
        <p:nvPicPr>
          <p:cNvPr id="4098" name="Picture 2"/>
          <p:cNvPicPr>
            <a:picLocks noChangeAspect="1" noChangeArrowheads="1"/>
          </p:cNvPicPr>
          <p:nvPr/>
        </p:nvPicPr>
        <p:blipFill>
          <a:blip r:embed="rId2" cstate="print"/>
          <a:srcRect/>
          <a:stretch>
            <a:fillRect/>
          </a:stretch>
        </p:blipFill>
        <p:spPr bwMode="auto">
          <a:xfrm>
            <a:off x="3701380" y="1628800"/>
            <a:ext cx="5442620" cy="4392488"/>
          </a:xfrm>
          <a:prstGeom prst="rect">
            <a:avLst/>
          </a:prstGeom>
          <a:noFill/>
          <a:ln w="9525">
            <a:noFill/>
            <a:miter lim="800000"/>
            <a:headEnd/>
            <a:tailEnd/>
          </a:ln>
        </p:spPr>
      </p:pic>
      <p:sp>
        <p:nvSpPr>
          <p:cNvPr id="6"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3"/>
          <p:cNvSpPr>
            <a:spLocks noGrp="1"/>
          </p:cNvSpPr>
          <p:nvPr>
            <p:ph type="sldNum" sz="quarter" idx="10"/>
          </p:nvPr>
        </p:nvSpPr>
        <p:spPr>
          <a:xfrm>
            <a:off x="-180528" y="4412134"/>
            <a:ext cx="2133600" cy="365125"/>
          </a:xfrm>
          <a:noFill/>
        </p:spPr>
        <p:txBody>
          <a:bodyPr/>
          <a:lstStyle/>
          <a:p>
            <a:fld id="{E95DAED9-B866-4DEB-81FB-8F827D9372E0}" type="slidenum">
              <a:rPr lang="zh-CN" altLang="en-US" smtClean="0">
                <a:ea typeface="宋体" charset="-122"/>
              </a:rPr>
              <a:pPr/>
              <a:t>12</a:t>
            </a:fld>
            <a:endParaRPr lang="en-US" altLang="zh-CN" smtClean="0">
              <a:ea typeface="宋体" charset="-122"/>
            </a:endParaRPr>
          </a:p>
        </p:txBody>
      </p:sp>
      <p:sp>
        <p:nvSpPr>
          <p:cNvPr id="31750" name="TextBox 10"/>
          <p:cNvSpPr txBox="1">
            <a:spLocks noChangeArrowheads="1"/>
          </p:cNvSpPr>
          <p:nvPr/>
        </p:nvSpPr>
        <p:spPr bwMode="auto">
          <a:xfrm>
            <a:off x="0" y="1268760"/>
            <a:ext cx="9144000" cy="369332"/>
          </a:xfrm>
          <a:prstGeom prst="rect">
            <a:avLst/>
          </a:prstGeom>
          <a:noFill/>
          <a:ln w="9525">
            <a:noFill/>
            <a:miter lim="800000"/>
            <a:headEnd/>
            <a:tailEnd/>
          </a:ln>
        </p:spPr>
        <p:txBody>
          <a:bodyPr wrap="square">
            <a:spAutoFit/>
          </a:bodyPr>
          <a:lstStyle/>
          <a:p>
            <a:pPr algn="l"/>
            <a:r>
              <a:rPr lang="zh-CN" altLang="en-US" b="1" dirty="0" smtClean="0">
                <a:latin typeface="+mn-ea"/>
              </a:rPr>
              <a:t>模块化设计，让照明灯具实现</a:t>
            </a:r>
            <a:r>
              <a:rPr lang="en-US" altLang="zh-CN" b="1" dirty="0" smtClean="0">
                <a:latin typeface="+mn-ea"/>
              </a:rPr>
              <a:t>DIY</a:t>
            </a:r>
            <a:r>
              <a:rPr lang="zh-CN" altLang="en-US" b="1" dirty="0" smtClean="0">
                <a:latin typeface="+mn-ea"/>
              </a:rPr>
              <a:t>，满足各类个性需求。</a:t>
            </a:r>
            <a:endParaRPr lang="zh-CN" altLang="en-US" b="1" dirty="0">
              <a:latin typeface="+mn-ea"/>
            </a:endParaRPr>
          </a:p>
        </p:txBody>
      </p:sp>
      <p:sp>
        <p:nvSpPr>
          <p:cNvPr id="90" name="十字形 11"/>
          <p:cNvSpPr>
            <a:spLocks noChangeArrowheads="1"/>
          </p:cNvSpPr>
          <p:nvPr/>
        </p:nvSpPr>
        <p:spPr bwMode="auto">
          <a:xfrm>
            <a:off x="1907704" y="3501008"/>
            <a:ext cx="432734" cy="431676"/>
          </a:xfrm>
          <a:prstGeom prst="plus">
            <a:avLst>
              <a:gd name="adj" fmla="val 25000"/>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zh-CN" altLang="en-US">
              <a:ea typeface="宋体" charset="-122"/>
            </a:endParaRPr>
          </a:p>
        </p:txBody>
      </p:sp>
      <p:grpSp>
        <p:nvGrpSpPr>
          <p:cNvPr id="2" name="组合 63"/>
          <p:cNvGrpSpPr>
            <a:grpSpLocks/>
          </p:cNvGrpSpPr>
          <p:nvPr/>
        </p:nvGrpSpPr>
        <p:grpSpPr bwMode="auto">
          <a:xfrm>
            <a:off x="2864916" y="3768204"/>
            <a:ext cx="1044575" cy="452438"/>
            <a:chOff x="3454626" y="5661248"/>
            <a:chExt cx="1045366" cy="451793"/>
          </a:xfrm>
        </p:grpSpPr>
        <p:sp>
          <p:nvSpPr>
            <p:cNvPr id="92" name="圆柱形 91"/>
            <p:cNvSpPr/>
            <p:nvPr/>
          </p:nvSpPr>
          <p:spPr bwMode="auto">
            <a:xfrm>
              <a:off x="3491167" y="5661248"/>
              <a:ext cx="913503" cy="391554"/>
            </a:xfrm>
            <a:prstGeom prst="can">
              <a:avLst>
                <a:gd name="adj" fmla="val 50000"/>
              </a:avLst>
            </a:prstGeom>
            <a:gradFill flip="none" rotWithShape="1">
              <a:gsLst>
                <a:gs pos="0">
                  <a:schemeClr val="accent6">
                    <a:lumMod val="40000"/>
                    <a:lumOff val="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a:ea typeface="宋体" charset="-122"/>
              </a:endParaRPr>
            </a:p>
          </p:txBody>
        </p:sp>
        <p:sp>
          <p:nvSpPr>
            <p:cNvPr id="31768" name="TextBox 15"/>
            <p:cNvSpPr txBox="1">
              <a:spLocks noChangeArrowheads="1"/>
            </p:cNvSpPr>
            <p:nvPr/>
          </p:nvSpPr>
          <p:spPr bwMode="auto">
            <a:xfrm>
              <a:off x="3454626" y="5805264"/>
              <a:ext cx="1045366" cy="307777"/>
            </a:xfrm>
            <a:prstGeom prst="rect">
              <a:avLst/>
            </a:prstGeom>
            <a:noFill/>
            <a:ln w="9525">
              <a:noFill/>
              <a:miter lim="800000"/>
              <a:headEnd/>
              <a:tailEnd/>
            </a:ln>
          </p:spPr>
          <p:txBody>
            <a:bodyPr>
              <a:spAutoFit/>
            </a:bodyPr>
            <a:lstStyle/>
            <a:p>
              <a:r>
                <a:rPr lang="zh-CN" altLang="en-US" sz="1400" b="1" dirty="0">
                  <a:ea typeface="宋体" charset="-122"/>
                </a:rPr>
                <a:t>结构件</a:t>
              </a:r>
            </a:p>
          </p:txBody>
        </p:sp>
      </p:grpSp>
      <p:grpSp>
        <p:nvGrpSpPr>
          <p:cNvPr id="3" name="组合 69"/>
          <p:cNvGrpSpPr>
            <a:grpSpLocks/>
          </p:cNvGrpSpPr>
          <p:nvPr/>
        </p:nvGrpSpPr>
        <p:grpSpPr bwMode="auto">
          <a:xfrm>
            <a:off x="2360091" y="3315767"/>
            <a:ext cx="2089150" cy="381000"/>
            <a:chOff x="2843808" y="5136158"/>
            <a:chExt cx="2088232" cy="381074"/>
          </a:xfrm>
        </p:grpSpPr>
        <p:grpSp>
          <p:nvGrpSpPr>
            <p:cNvPr id="4" name="组合 68"/>
            <p:cNvGrpSpPr>
              <a:grpSpLocks/>
            </p:cNvGrpSpPr>
            <p:nvPr/>
          </p:nvGrpSpPr>
          <p:grpSpPr bwMode="auto">
            <a:xfrm>
              <a:off x="2843808" y="5136158"/>
              <a:ext cx="2088232" cy="381074"/>
              <a:chOff x="2987824" y="5196948"/>
              <a:chExt cx="1755111" cy="320284"/>
            </a:xfrm>
          </p:grpSpPr>
          <p:sp>
            <p:nvSpPr>
              <p:cNvPr id="97" name="矩形 96"/>
              <p:cNvSpPr/>
              <p:nvPr/>
            </p:nvSpPr>
            <p:spPr bwMode="auto">
              <a:xfrm>
                <a:off x="3466612" y="5196948"/>
                <a:ext cx="745522" cy="320284"/>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zh-CN" altLang="en-US" u="sng">
                  <a:ea typeface="宋体" charset="-122"/>
                </a:endParaRPr>
              </a:p>
            </p:txBody>
          </p:sp>
          <p:sp>
            <p:nvSpPr>
              <p:cNvPr id="31763" name="流程图: 手动操作 16"/>
              <p:cNvSpPr>
                <a:spLocks noChangeArrowheads="1"/>
              </p:cNvSpPr>
              <p:nvPr/>
            </p:nvSpPr>
            <p:spPr bwMode="auto">
              <a:xfrm rot="15981517" flipV="1">
                <a:off x="3410176" y="5311922"/>
                <a:ext cx="87991" cy="76259"/>
              </a:xfrm>
              <a:prstGeom prst="flowChartManualOperation">
                <a:avLst/>
              </a:prstGeom>
              <a:solidFill>
                <a:schemeClr val="tx1"/>
              </a:solidFill>
              <a:ln w="9525" algn="ctr">
                <a:solidFill>
                  <a:schemeClr val="tx1"/>
                </a:solidFill>
                <a:round/>
                <a:headEnd/>
                <a:tailEnd/>
              </a:ln>
            </p:spPr>
            <p:txBody>
              <a:bodyPr/>
              <a:lstStyle/>
              <a:p>
                <a:endParaRPr lang="zh-CN" altLang="en-US" u="sng">
                  <a:ea typeface="宋体" charset="-122"/>
                </a:endParaRPr>
              </a:p>
            </p:txBody>
          </p:sp>
          <p:cxnSp>
            <p:nvCxnSpPr>
              <p:cNvPr id="31764" name="曲线连接符 18"/>
              <p:cNvCxnSpPr>
                <a:cxnSpLocks noChangeShapeType="1"/>
                <a:stCxn id="31763" idx="2"/>
              </p:cNvCxnSpPr>
              <p:nvPr/>
            </p:nvCxnSpPr>
            <p:spPr bwMode="auto">
              <a:xfrm rot="10800000">
                <a:off x="2987824" y="5196948"/>
                <a:ext cx="428219" cy="156036"/>
              </a:xfrm>
              <a:prstGeom prst="curvedConnector3">
                <a:avLst>
                  <a:gd name="adj1" fmla="val 50000"/>
                </a:avLst>
              </a:prstGeom>
              <a:noFill/>
              <a:ln w="25400" algn="ctr">
                <a:solidFill>
                  <a:schemeClr val="tx1"/>
                </a:solidFill>
                <a:round/>
                <a:headEnd/>
                <a:tailEnd/>
              </a:ln>
            </p:spPr>
          </p:cxnSp>
          <p:cxnSp>
            <p:nvCxnSpPr>
              <p:cNvPr id="31765" name="曲线连接符 20"/>
              <p:cNvCxnSpPr>
                <a:cxnSpLocks noChangeShapeType="1"/>
              </p:cNvCxnSpPr>
              <p:nvPr/>
            </p:nvCxnSpPr>
            <p:spPr bwMode="auto">
              <a:xfrm flipV="1">
                <a:off x="4211474" y="5196948"/>
                <a:ext cx="478667" cy="106761"/>
              </a:xfrm>
              <a:prstGeom prst="curvedConnector3">
                <a:avLst>
                  <a:gd name="adj1" fmla="val 50000"/>
                </a:avLst>
              </a:prstGeom>
              <a:noFill/>
              <a:ln w="25400" algn="ctr">
                <a:solidFill>
                  <a:srgbClr val="CC6600"/>
                </a:solidFill>
                <a:round/>
                <a:headEnd/>
                <a:tailEnd/>
              </a:ln>
            </p:spPr>
          </p:cxnSp>
          <p:cxnSp>
            <p:nvCxnSpPr>
              <p:cNvPr id="31766" name="曲线连接符 22"/>
              <p:cNvCxnSpPr>
                <a:cxnSpLocks noChangeShapeType="1"/>
              </p:cNvCxnSpPr>
              <p:nvPr/>
            </p:nvCxnSpPr>
            <p:spPr bwMode="auto">
              <a:xfrm>
                <a:off x="4211474" y="5410471"/>
                <a:ext cx="531461" cy="106761"/>
              </a:xfrm>
              <a:prstGeom prst="curvedConnector3">
                <a:avLst>
                  <a:gd name="adj1" fmla="val 50000"/>
                </a:avLst>
              </a:prstGeom>
              <a:noFill/>
              <a:ln w="25400" algn="ctr">
                <a:solidFill>
                  <a:srgbClr val="3399FF"/>
                </a:solidFill>
                <a:round/>
                <a:headEnd/>
                <a:tailEnd/>
              </a:ln>
            </p:spPr>
          </p:cxnSp>
        </p:grpSp>
        <p:sp>
          <p:nvSpPr>
            <p:cNvPr id="31761" name="TextBox 14"/>
            <p:cNvSpPr txBox="1">
              <a:spLocks noChangeArrowheads="1"/>
            </p:cNvSpPr>
            <p:nvPr/>
          </p:nvSpPr>
          <p:spPr bwMode="auto">
            <a:xfrm>
              <a:off x="3347864" y="5209455"/>
              <a:ext cx="1033502" cy="307777"/>
            </a:xfrm>
            <a:prstGeom prst="rect">
              <a:avLst/>
            </a:prstGeom>
            <a:noFill/>
            <a:ln w="9525">
              <a:noFill/>
              <a:miter lim="800000"/>
              <a:headEnd/>
              <a:tailEnd/>
            </a:ln>
          </p:spPr>
          <p:txBody>
            <a:bodyPr>
              <a:spAutoFit/>
            </a:bodyPr>
            <a:lstStyle/>
            <a:p>
              <a:r>
                <a:rPr lang="zh-CN" altLang="en-US" sz="1400" b="1" u="sng">
                  <a:ea typeface="宋体" charset="-122"/>
                </a:rPr>
                <a:t>电路控制</a:t>
              </a:r>
            </a:p>
          </p:txBody>
        </p:sp>
      </p:grpSp>
      <p:grpSp>
        <p:nvGrpSpPr>
          <p:cNvPr id="5" name="组合 70"/>
          <p:cNvGrpSpPr/>
          <p:nvPr/>
        </p:nvGrpSpPr>
        <p:grpSpPr>
          <a:xfrm>
            <a:off x="4698706" y="3500462"/>
            <a:ext cx="531461" cy="504056"/>
            <a:chOff x="5076825" y="4292600"/>
            <a:chExt cx="719138" cy="431800"/>
          </a:xfrm>
          <a:solidFill>
            <a:srgbClr val="92D050"/>
          </a:solidFill>
        </p:grpSpPr>
        <p:sp>
          <p:nvSpPr>
            <p:cNvPr id="103" name="流程图: 过程 23"/>
            <p:cNvSpPr>
              <a:spLocks noChangeArrowheads="1"/>
            </p:cNvSpPr>
            <p:nvPr/>
          </p:nvSpPr>
          <p:spPr bwMode="auto">
            <a:xfrm>
              <a:off x="5076825" y="4292600"/>
              <a:ext cx="719138" cy="144463"/>
            </a:xfrm>
            <a:prstGeom prst="flowChartProcess">
              <a:avLst/>
            </a:prstGeom>
            <a:grp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zh-CN" altLang="en-US">
                <a:ea typeface="宋体" charset="-122"/>
              </a:endParaRPr>
            </a:p>
          </p:txBody>
        </p:sp>
        <p:sp>
          <p:nvSpPr>
            <p:cNvPr id="104" name="流程图: 过程 24"/>
            <p:cNvSpPr>
              <a:spLocks noChangeArrowheads="1"/>
            </p:cNvSpPr>
            <p:nvPr/>
          </p:nvSpPr>
          <p:spPr bwMode="auto">
            <a:xfrm>
              <a:off x="5076825" y="4581525"/>
              <a:ext cx="719138" cy="142875"/>
            </a:xfrm>
            <a:prstGeom prst="flowChartProcess">
              <a:avLst/>
            </a:prstGeom>
            <a:grp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zh-CN" altLang="en-US">
                <a:ea typeface="宋体" charset="-122"/>
              </a:endParaRPr>
            </a:p>
          </p:txBody>
        </p:sp>
      </p:grpSp>
      <p:pic>
        <p:nvPicPr>
          <p:cNvPr id="31757" name="Picture 6" descr="C:\Documents and Settings\lxj579286\桌面\1.gif"/>
          <p:cNvPicPr>
            <a:picLocks noChangeAspect="1" noChangeArrowheads="1"/>
          </p:cNvPicPr>
          <p:nvPr/>
        </p:nvPicPr>
        <p:blipFill>
          <a:blip r:embed="rId2" cstate="print"/>
          <a:srcRect l="2016" r="46577" b="29395"/>
          <a:stretch>
            <a:fillRect/>
          </a:stretch>
        </p:blipFill>
        <p:spPr bwMode="auto">
          <a:xfrm>
            <a:off x="5519216" y="3068117"/>
            <a:ext cx="1522413" cy="1223962"/>
          </a:xfrm>
          <a:prstGeom prst="rect">
            <a:avLst/>
          </a:prstGeom>
          <a:noFill/>
          <a:ln w="9525">
            <a:noFill/>
            <a:miter lim="800000"/>
            <a:headEnd/>
            <a:tailEnd/>
          </a:ln>
        </p:spPr>
      </p:pic>
      <p:sp>
        <p:nvSpPr>
          <p:cNvPr id="106" name="TextBox 105"/>
          <p:cNvSpPr txBox="1"/>
          <p:nvPr/>
        </p:nvSpPr>
        <p:spPr>
          <a:xfrm>
            <a:off x="6814616" y="3257029"/>
            <a:ext cx="2329384" cy="1107996"/>
          </a:xfrm>
          <a:prstGeom prst="rect">
            <a:avLst/>
          </a:prstGeom>
          <a:noFill/>
        </p:spPr>
        <p:txBody>
          <a:bodyPr wrap="square">
            <a:spAutoFit/>
          </a:bodyPr>
          <a:lstStyle/>
          <a:p>
            <a:pPr>
              <a:defRPr/>
            </a:pPr>
            <a:r>
              <a:rPr lang="en-US" altLang="zh-CN" sz="4400" b="1" dirty="0">
                <a:solidFill>
                  <a:srgbClr val="FF0000"/>
                </a:solidFill>
                <a:effectLst>
                  <a:outerShdw blurRad="38100" dist="38100" dir="2700000" algn="tl">
                    <a:srgbClr val="C0C0C0"/>
                  </a:outerShdw>
                </a:effectLst>
                <a:ea typeface="宋体" charset="-122"/>
              </a:rPr>
              <a:t>D</a:t>
            </a:r>
            <a:r>
              <a:rPr lang="en-US" altLang="zh-CN" b="1" dirty="0">
                <a:solidFill>
                  <a:srgbClr val="FF0000"/>
                </a:solidFill>
                <a:effectLst>
                  <a:outerShdw blurRad="38100" dist="38100" dir="2700000" algn="tl">
                    <a:srgbClr val="C0C0C0"/>
                  </a:outerShdw>
                </a:effectLst>
                <a:ea typeface="宋体" charset="-122"/>
              </a:rPr>
              <a:t>o   </a:t>
            </a:r>
            <a:r>
              <a:rPr lang="en-US" altLang="zh-CN" sz="4800" b="1" dirty="0">
                <a:solidFill>
                  <a:srgbClr val="FFFF00"/>
                </a:solidFill>
                <a:effectLst>
                  <a:outerShdw blurRad="38100" dist="38100" dir="2700000" algn="tl">
                    <a:srgbClr val="C0C0C0"/>
                  </a:outerShdw>
                </a:effectLst>
                <a:ea typeface="宋体" charset="-122"/>
              </a:rPr>
              <a:t>I</a:t>
            </a:r>
            <a:r>
              <a:rPr lang="en-US" altLang="zh-CN" b="1" dirty="0">
                <a:solidFill>
                  <a:srgbClr val="FFFF00"/>
                </a:solidFill>
                <a:effectLst>
                  <a:outerShdw blurRad="38100" dist="38100" dir="2700000" algn="tl">
                    <a:srgbClr val="C0C0C0"/>
                  </a:outerShdw>
                </a:effectLst>
                <a:ea typeface="宋体" charset="-122"/>
              </a:rPr>
              <a:t>t </a:t>
            </a:r>
            <a:r>
              <a:rPr lang="en-US" altLang="zh-CN" b="1" dirty="0">
                <a:solidFill>
                  <a:srgbClr val="FFC000"/>
                </a:solidFill>
                <a:effectLst>
                  <a:outerShdw blurRad="38100" dist="38100" dir="2700000" algn="tl">
                    <a:srgbClr val="C0C0C0"/>
                  </a:outerShdw>
                </a:effectLst>
                <a:ea typeface="宋体" charset="-122"/>
              </a:rPr>
              <a:t>  </a:t>
            </a:r>
            <a:r>
              <a:rPr lang="en-US" altLang="zh-CN" sz="4800" b="1" dirty="0">
                <a:solidFill>
                  <a:srgbClr val="00B0F0"/>
                </a:solidFill>
                <a:effectLst>
                  <a:outerShdw blurRad="38100" dist="38100" dir="2700000" algn="tl">
                    <a:srgbClr val="C0C0C0"/>
                  </a:outerShdw>
                </a:effectLst>
                <a:ea typeface="宋体" charset="-122"/>
              </a:rPr>
              <a:t>Y</a:t>
            </a:r>
            <a:r>
              <a:rPr lang="en-US" altLang="zh-CN" b="1" dirty="0">
                <a:solidFill>
                  <a:srgbClr val="00B0F0"/>
                </a:solidFill>
                <a:effectLst>
                  <a:outerShdw blurRad="38100" dist="38100" dir="2700000" algn="tl">
                    <a:srgbClr val="C0C0C0"/>
                  </a:outerShdw>
                </a:effectLst>
                <a:ea typeface="宋体" charset="-122"/>
              </a:rPr>
              <a:t>ourself</a:t>
            </a:r>
            <a:endParaRPr lang="zh-CN" altLang="en-US" b="1" dirty="0">
              <a:solidFill>
                <a:srgbClr val="00B0F0"/>
              </a:solidFill>
              <a:effectLst>
                <a:outerShdw blurRad="38100" dist="38100" dir="2700000" algn="tl">
                  <a:srgbClr val="C0C0C0"/>
                </a:outerShdw>
              </a:effectLst>
              <a:ea typeface="宋体" charset="-122"/>
            </a:endParaRPr>
          </a:p>
          <a:p>
            <a:pPr>
              <a:defRPr/>
            </a:pPr>
            <a:endParaRPr lang="zh-CN" altLang="en-US" dirty="0">
              <a:ea typeface="宋体" charset="-122"/>
            </a:endParaRPr>
          </a:p>
        </p:txBody>
      </p:sp>
      <p:sp>
        <p:nvSpPr>
          <p:cNvPr id="24" name="Text Box 56"/>
          <p:cNvSpPr txBox="1">
            <a:spLocks noChangeArrowheads="1"/>
          </p:cNvSpPr>
          <p:nvPr/>
        </p:nvSpPr>
        <p:spPr bwMode="auto">
          <a:xfrm>
            <a:off x="0" y="764704"/>
            <a:ext cx="1944216"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技术实力</a:t>
            </a:r>
            <a:endParaRPr lang="en-US" altLang="zh-CN" sz="2800" b="1" dirty="0">
              <a:solidFill>
                <a:srgbClr val="000000"/>
              </a:solidFill>
              <a:ea typeface="宋体" charset="-122"/>
            </a:endParaRPr>
          </a:p>
        </p:txBody>
      </p:sp>
      <p:pic>
        <p:nvPicPr>
          <p:cNvPr id="25" name="Picture 45"/>
          <p:cNvPicPr preferRelativeResize="0">
            <a:picLocks noChangeAspect="1" noChangeArrowheads="1"/>
          </p:cNvPicPr>
          <p:nvPr/>
        </p:nvPicPr>
        <p:blipFill>
          <a:blip r:embed="rId3" cstate="print"/>
          <a:srcRect/>
          <a:stretch>
            <a:fillRect/>
          </a:stretch>
        </p:blipFill>
        <p:spPr bwMode="auto">
          <a:xfrm>
            <a:off x="898650" y="3644330"/>
            <a:ext cx="647700" cy="231775"/>
          </a:xfrm>
          <a:prstGeom prst="rect">
            <a:avLst/>
          </a:prstGeom>
          <a:solidFill>
            <a:srgbClr val="CCFFCC"/>
          </a:solidFill>
          <a:ln w="9525">
            <a:noFill/>
            <a:miter lim="800000"/>
            <a:headEnd/>
            <a:tailEnd/>
          </a:ln>
        </p:spPr>
      </p:pic>
      <p:pic>
        <p:nvPicPr>
          <p:cNvPr id="26" name="Picture 46"/>
          <p:cNvPicPr preferRelativeResize="0">
            <a:picLocks noChangeAspect="1" noChangeArrowheads="1"/>
          </p:cNvPicPr>
          <p:nvPr/>
        </p:nvPicPr>
        <p:blipFill>
          <a:blip r:embed="rId3" cstate="print"/>
          <a:srcRect/>
          <a:stretch>
            <a:fillRect/>
          </a:stretch>
        </p:blipFill>
        <p:spPr bwMode="auto">
          <a:xfrm>
            <a:off x="611312" y="3501455"/>
            <a:ext cx="647700" cy="231775"/>
          </a:xfrm>
          <a:prstGeom prst="rect">
            <a:avLst/>
          </a:prstGeom>
          <a:solidFill>
            <a:srgbClr val="CCFFCC"/>
          </a:solidFill>
          <a:ln w="9525">
            <a:noFill/>
            <a:miter lim="800000"/>
            <a:headEnd/>
            <a:tailEnd/>
          </a:ln>
        </p:spPr>
      </p:pic>
      <p:pic>
        <p:nvPicPr>
          <p:cNvPr id="27" name="Picture 47"/>
          <p:cNvPicPr preferRelativeResize="0">
            <a:picLocks noChangeAspect="1" noChangeArrowheads="1"/>
          </p:cNvPicPr>
          <p:nvPr/>
        </p:nvPicPr>
        <p:blipFill>
          <a:blip r:embed="rId3" cstate="print"/>
          <a:srcRect/>
          <a:stretch>
            <a:fillRect/>
          </a:stretch>
        </p:blipFill>
        <p:spPr bwMode="auto">
          <a:xfrm>
            <a:off x="179512" y="3356992"/>
            <a:ext cx="647700" cy="231775"/>
          </a:xfrm>
          <a:prstGeom prst="rect">
            <a:avLst/>
          </a:prstGeom>
          <a:solidFill>
            <a:srgbClr val="CCFFCC"/>
          </a:solidFill>
          <a:ln w="9525">
            <a:noFill/>
            <a:miter lim="800000"/>
            <a:headEnd/>
            <a:tailEnd/>
          </a:ln>
        </p:spPr>
      </p:pic>
      <p:sp>
        <p:nvSpPr>
          <p:cNvPr id="28"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3"/>
          <p:cNvSpPr>
            <a:spLocks noGrp="1"/>
          </p:cNvSpPr>
          <p:nvPr>
            <p:ph type="sldNum" sz="quarter" idx="10"/>
          </p:nvPr>
        </p:nvSpPr>
        <p:spPr>
          <a:noFill/>
        </p:spPr>
        <p:txBody>
          <a:bodyPr/>
          <a:lstStyle/>
          <a:p>
            <a:fld id="{D81040A4-DF89-4C18-919C-09CCD6D96C36}" type="slidenum">
              <a:rPr lang="zh-CN" altLang="en-US" smtClean="0">
                <a:ea typeface="宋体" charset="-122"/>
              </a:rPr>
              <a:pPr/>
              <a:t>13</a:t>
            </a:fld>
            <a:endParaRPr lang="en-US" altLang="zh-CN" smtClean="0">
              <a:ea typeface="宋体" charset="-122"/>
            </a:endParaRPr>
          </a:p>
        </p:txBody>
      </p:sp>
      <p:pic>
        <p:nvPicPr>
          <p:cNvPr id="32772" name="图片 1" descr="RLCS"/>
          <p:cNvPicPr>
            <a:picLocks noChangeAspect="1" noChangeArrowheads="1"/>
          </p:cNvPicPr>
          <p:nvPr/>
        </p:nvPicPr>
        <p:blipFill>
          <a:blip r:embed="rId2" cstate="print"/>
          <a:srcRect/>
          <a:stretch>
            <a:fillRect/>
          </a:stretch>
        </p:blipFill>
        <p:spPr bwMode="auto">
          <a:xfrm>
            <a:off x="0" y="1557338"/>
            <a:ext cx="7489825" cy="4176712"/>
          </a:xfrm>
          <a:prstGeom prst="rect">
            <a:avLst/>
          </a:prstGeom>
          <a:noFill/>
          <a:ln w="9525">
            <a:noFill/>
            <a:miter lim="800000"/>
            <a:headEnd/>
            <a:tailEnd/>
          </a:ln>
        </p:spPr>
      </p:pic>
      <p:pic>
        <p:nvPicPr>
          <p:cNvPr id="32773" name="Picture 2"/>
          <p:cNvPicPr>
            <a:picLocks noChangeAspect="1" noChangeArrowheads="1"/>
          </p:cNvPicPr>
          <p:nvPr/>
        </p:nvPicPr>
        <p:blipFill>
          <a:blip r:embed="rId3" cstate="print"/>
          <a:srcRect/>
          <a:stretch>
            <a:fillRect/>
          </a:stretch>
        </p:blipFill>
        <p:spPr bwMode="auto">
          <a:xfrm>
            <a:off x="7599363" y="2060575"/>
            <a:ext cx="1544637" cy="1223963"/>
          </a:xfrm>
          <a:prstGeom prst="rect">
            <a:avLst/>
          </a:prstGeom>
          <a:noFill/>
          <a:ln w="9525" algn="ctr">
            <a:noFill/>
            <a:miter lim="800000"/>
            <a:headEnd/>
            <a:tailEnd/>
          </a:ln>
        </p:spPr>
      </p:pic>
      <p:sp>
        <p:nvSpPr>
          <p:cNvPr id="32774" name="椭圆 6"/>
          <p:cNvSpPr>
            <a:spLocks noChangeArrowheads="1"/>
          </p:cNvSpPr>
          <p:nvPr/>
        </p:nvSpPr>
        <p:spPr bwMode="auto">
          <a:xfrm>
            <a:off x="7667625" y="3429000"/>
            <a:ext cx="1368425" cy="1079500"/>
          </a:xfrm>
          <a:prstGeom prst="ellipse">
            <a:avLst/>
          </a:prstGeom>
          <a:blipFill dpi="0" rotWithShape="1">
            <a:blip r:embed="rId4" cstate="print"/>
            <a:srcRect/>
            <a:stretch>
              <a:fillRect/>
            </a:stretch>
          </a:blipFill>
          <a:ln w="9525" algn="ctr">
            <a:solidFill>
              <a:schemeClr val="tx1"/>
            </a:solidFill>
            <a:round/>
            <a:headEnd/>
            <a:tailEnd/>
          </a:ln>
        </p:spPr>
        <p:txBody>
          <a:bodyPr/>
          <a:lstStyle/>
          <a:p>
            <a:endParaRPr lang="zh-CN" altLang="en-US">
              <a:ea typeface="宋体" charset="-122"/>
            </a:endParaRPr>
          </a:p>
        </p:txBody>
      </p:sp>
      <p:pic>
        <p:nvPicPr>
          <p:cNvPr id="32775" name="Picture 3"/>
          <p:cNvPicPr>
            <a:picLocks noChangeAspect="1" noChangeArrowheads="1"/>
          </p:cNvPicPr>
          <p:nvPr/>
        </p:nvPicPr>
        <p:blipFill>
          <a:blip r:embed="rId5" cstate="print"/>
          <a:srcRect/>
          <a:stretch>
            <a:fillRect/>
          </a:stretch>
        </p:blipFill>
        <p:spPr bwMode="auto">
          <a:xfrm>
            <a:off x="7577138" y="4797425"/>
            <a:ext cx="1566862" cy="1111250"/>
          </a:xfrm>
          <a:prstGeom prst="rect">
            <a:avLst/>
          </a:prstGeom>
          <a:noFill/>
          <a:ln w="9525" algn="ctr">
            <a:noFill/>
            <a:miter lim="800000"/>
            <a:headEnd/>
            <a:tailEnd/>
          </a:ln>
        </p:spPr>
      </p:pic>
      <p:sp>
        <p:nvSpPr>
          <p:cNvPr id="32776" name="TextBox 9"/>
          <p:cNvSpPr txBox="1">
            <a:spLocks noChangeArrowheads="1"/>
          </p:cNvSpPr>
          <p:nvPr/>
        </p:nvSpPr>
        <p:spPr bwMode="auto">
          <a:xfrm>
            <a:off x="7524750" y="3213100"/>
            <a:ext cx="1619250" cy="215900"/>
          </a:xfrm>
          <a:prstGeom prst="rect">
            <a:avLst/>
          </a:prstGeom>
          <a:noFill/>
          <a:ln w="9525">
            <a:noFill/>
            <a:miter lim="800000"/>
            <a:headEnd/>
            <a:tailEnd/>
          </a:ln>
        </p:spPr>
        <p:txBody>
          <a:bodyPr>
            <a:spAutoFit/>
          </a:bodyPr>
          <a:lstStyle/>
          <a:p>
            <a:r>
              <a:rPr lang="zh-CN" altLang="en-US" sz="800">
                <a:ea typeface="宋体" charset="-122"/>
              </a:rPr>
              <a:t>城市道路照明控制</a:t>
            </a:r>
          </a:p>
        </p:txBody>
      </p:sp>
      <p:sp>
        <p:nvSpPr>
          <p:cNvPr id="32777" name="TextBox 10"/>
          <p:cNvSpPr txBox="1">
            <a:spLocks noChangeArrowheads="1"/>
          </p:cNvSpPr>
          <p:nvPr/>
        </p:nvSpPr>
        <p:spPr bwMode="auto">
          <a:xfrm>
            <a:off x="7524750" y="4581525"/>
            <a:ext cx="1619250" cy="214313"/>
          </a:xfrm>
          <a:prstGeom prst="rect">
            <a:avLst/>
          </a:prstGeom>
          <a:noFill/>
          <a:ln w="9525">
            <a:noFill/>
            <a:miter lim="800000"/>
            <a:headEnd/>
            <a:tailEnd/>
          </a:ln>
        </p:spPr>
        <p:txBody>
          <a:bodyPr>
            <a:spAutoFit/>
          </a:bodyPr>
          <a:lstStyle/>
          <a:p>
            <a:r>
              <a:rPr lang="zh-CN" altLang="en-US" sz="800">
                <a:ea typeface="宋体" charset="-122"/>
              </a:rPr>
              <a:t>高速公路照明控制</a:t>
            </a:r>
          </a:p>
        </p:txBody>
      </p:sp>
      <p:sp>
        <p:nvSpPr>
          <p:cNvPr id="32778" name="TextBox 11"/>
          <p:cNvSpPr txBox="1">
            <a:spLocks noChangeArrowheads="1"/>
          </p:cNvSpPr>
          <p:nvPr/>
        </p:nvSpPr>
        <p:spPr bwMode="auto">
          <a:xfrm>
            <a:off x="7524750" y="5876925"/>
            <a:ext cx="1619250" cy="215900"/>
          </a:xfrm>
          <a:prstGeom prst="rect">
            <a:avLst/>
          </a:prstGeom>
          <a:noFill/>
          <a:ln w="9525">
            <a:noFill/>
            <a:miter lim="800000"/>
            <a:headEnd/>
            <a:tailEnd/>
          </a:ln>
        </p:spPr>
        <p:txBody>
          <a:bodyPr>
            <a:spAutoFit/>
          </a:bodyPr>
          <a:lstStyle/>
          <a:p>
            <a:r>
              <a:rPr lang="zh-CN" altLang="en-US" sz="800">
                <a:ea typeface="宋体" charset="-122"/>
              </a:rPr>
              <a:t>城市亮化景观控制</a:t>
            </a:r>
          </a:p>
        </p:txBody>
      </p:sp>
      <p:sp>
        <p:nvSpPr>
          <p:cNvPr id="32779" name="TextBox 12"/>
          <p:cNvSpPr txBox="1">
            <a:spLocks noChangeArrowheads="1"/>
          </p:cNvSpPr>
          <p:nvPr/>
        </p:nvSpPr>
        <p:spPr bwMode="auto">
          <a:xfrm>
            <a:off x="6875463" y="4581525"/>
            <a:ext cx="576262" cy="222250"/>
          </a:xfrm>
          <a:prstGeom prst="rect">
            <a:avLst/>
          </a:prstGeom>
          <a:solidFill>
            <a:schemeClr val="bg1"/>
          </a:solidFill>
          <a:ln w="9525">
            <a:noFill/>
            <a:miter lim="800000"/>
            <a:headEnd/>
            <a:tailEnd/>
          </a:ln>
        </p:spPr>
        <p:txBody>
          <a:bodyPr>
            <a:spAutoFit/>
          </a:bodyPr>
          <a:lstStyle/>
          <a:p>
            <a:r>
              <a:rPr lang="zh-CN" altLang="en-US" sz="800" b="1">
                <a:ea typeface="宋体" charset="-122"/>
              </a:rPr>
              <a:t>景观灯</a:t>
            </a:r>
          </a:p>
        </p:txBody>
      </p:sp>
      <p:sp>
        <p:nvSpPr>
          <p:cNvPr id="32780" name="TextBox 13"/>
          <p:cNvSpPr txBox="1">
            <a:spLocks noChangeArrowheads="1"/>
          </p:cNvSpPr>
          <p:nvPr/>
        </p:nvSpPr>
        <p:spPr bwMode="auto">
          <a:xfrm>
            <a:off x="4032250" y="1268760"/>
            <a:ext cx="5111750" cy="523875"/>
          </a:xfrm>
          <a:prstGeom prst="rect">
            <a:avLst/>
          </a:prstGeom>
          <a:noFill/>
          <a:ln w="9525">
            <a:noFill/>
            <a:miter lim="800000"/>
            <a:headEnd/>
            <a:tailEnd/>
          </a:ln>
        </p:spPr>
        <p:txBody>
          <a:bodyPr>
            <a:spAutoFit/>
          </a:bodyPr>
          <a:lstStyle/>
          <a:p>
            <a:r>
              <a:rPr lang="zh-CN" altLang="en-US" sz="2800" b="1" dirty="0">
                <a:ea typeface="宋体" charset="-122"/>
              </a:rPr>
              <a:t>智能化控制</a:t>
            </a:r>
          </a:p>
        </p:txBody>
      </p:sp>
      <p:sp>
        <p:nvSpPr>
          <p:cNvPr id="12" name="Text Box 56"/>
          <p:cNvSpPr txBox="1">
            <a:spLocks noChangeArrowheads="1"/>
          </p:cNvSpPr>
          <p:nvPr/>
        </p:nvSpPr>
        <p:spPr bwMode="auto">
          <a:xfrm>
            <a:off x="0" y="836712"/>
            <a:ext cx="2051720"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技术实力</a:t>
            </a:r>
            <a:endParaRPr lang="en-US" altLang="zh-CN" sz="2800" b="1" dirty="0">
              <a:solidFill>
                <a:srgbClr val="000000"/>
              </a:solidFill>
              <a:ea typeface="宋体" charset="-122"/>
            </a:endParaRPr>
          </a:p>
        </p:txBody>
      </p:sp>
      <p:sp>
        <p:nvSpPr>
          <p:cNvPr id="13"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p:cNvSpPr>
            <a:spLocks noGrp="1"/>
          </p:cNvSpPr>
          <p:nvPr>
            <p:ph type="sldNum" sz="quarter" idx="10"/>
          </p:nvPr>
        </p:nvSpPr>
        <p:spPr>
          <a:noFill/>
        </p:spPr>
        <p:txBody>
          <a:bodyPr/>
          <a:lstStyle/>
          <a:p>
            <a:fld id="{29A76BD6-3843-4A0F-8311-AC439BCAD89F}" type="slidenum">
              <a:rPr lang="zh-CN" altLang="en-US" smtClean="0">
                <a:ea typeface="宋体" charset="-122"/>
              </a:rPr>
              <a:pPr/>
              <a:t>14</a:t>
            </a:fld>
            <a:endParaRPr lang="en-US" altLang="zh-CN" smtClean="0">
              <a:ea typeface="宋体" charset="-122"/>
            </a:endParaRPr>
          </a:p>
        </p:txBody>
      </p:sp>
      <p:pic>
        <p:nvPicPr>
          <p:cNvPr id="33796" name="Picture 5" descr="C:\Documents and Settings\lxj579286\桌面\新建文件夹\xgt.jpg"/>
          <p:cNvPicPr>
            <a:picLocks noChangeAspect="1" noChangeArrowheads="1"/>
          </p:cNvPicPr>
          <p:nvPr/>
        </p:nvPicPr>
        <p:blipFill>
          <a:blip r:embed="rId2" cstate="print"/>
          <a:srcRect/>
          <a:stretch>
            <a:fillRect/>
          </a:stretch>
        </p:blipFill>
        <p:spPr bwMode="auto">
          <a:xfrm>
            <a:off x="6588125" y="2276475"/>
            <a:ext cx="1676400" cy="1581150"/>
          </a:xfrm>
          <a:prstGeom prst="rect">
            <a:avLst/>
          </a:prstGeom>
          <a:noFill/>
          <a:ln w="9525">
            <a:noFill/>
            <a:miter lim="800000"/>
            <a:headEnd/>
            <a:tailEnd/>
          </a:ln>
        </p:spPr>
      </p:pic>
      <p:pic>
        <p:nvPicPr>
          <p:cNvPr id="33797" name="Picture 6"/>
          <p:cNvPicPr>
            <a:picLocks noChangeAspect="1" noChangeArrowheads="1"/>
          </p:cNvPicPr>
          <p:nvPr/>
        </p:nvPicPr>
        <p:blipFill>
          <a:blip r:embed="rId3" cstate="print"/>
          <a:srcRect/>
          <a:stretch>
            <a:fillRect/>
          </a:stretch>
        </p:blipFill>
        <p:spPr bwMode="auto">
          <a:xfrm>
            <a:off x="684213" y="2276475"/>
            <a:ext cx="2046287" cy="3600450"/>
          </a:xfrm>
          <a:prstGeom prst="rect">
            <a:avLst/>
          </a:prstGeom>
          <a:noFill/>
          <a:ln w="9525" algn="ctr">
            <a:noFill/>
            <a:miter lim="800000"/>
            <a:headEnd/>
            <a:tailEnd/>
          </a:ln>
        </p:spPr>
      </p:pic>
      <p:pic>
        <p:nvPicPr>
          <p:cNvPr id="33798" name="Picture 8" descr="C:\Documents and Settings\lxj579286\桌面\新建文件夹\jcdd.jpg"/>
          <p:cNvPicPr>
            <a:picLocks noChangeAspect="1" noChangeArrowheads="1"/>
          </p:cNvPicPr>
          <p:nvPr/>
        </p:nvPicPr>
        <p:blipFill>
          <a:blip r:embed="rId4" cstate="print"/>
          <a:srcRect/>
          <a:stretch>
            <a:fillRect/>
          </a:stretch>
        </p:blipFill>
        <p:spPr bwMode="auto">
          <a:xfrm>
            <a:off x="6588125" y="4076700"/>
            <a:ext cx="1728788" cy="1739900"/>
          </a:xfrm>
          <a:prstGeom prst="rect">
            <a:avLst/>
          </a:prstGeom>
          <a:noFill/>
          <a:ln w="9525">
            <a:noFill/>
            <a:miter lim="800000"/>
            <a:headEnd/>
            <a:tailEnd/>
          </a:ln>
        </p:spPr>
      </p:pic>
      <p:sp>
        <p:nvSpPr>
          <p:cNvPr id="33799" name="TextBox 8"/>
          <p:cNvSpPr txBox="1">
            <a:spLocks noChangeArrowheads="1"/>
          </p:cNvSpPr>
          <p:nvPr/>
        </p:nvSpPr>
        <p:spPr bwMode="auto">
          <a:xfrm>
            <a:off x="0" y="1340768"/>
            <a:ext cx="8964488" cy="923330"/>
          </a:xfrm>
          <a:prstGeom prst="rect">
            <a:avLst/>
          </a:prstGeom>
          <a:noFill/>
          <a:ln w="9525">
            <a:noFill/>
            <a:miter lim="800000"/>
            <a:headEnd/>
            <a:tailEnd/>
          </a:ln>
        </p:spPr>
        <p:txBody>
          <a:bodyPr wrap="square">
            <a:spAutoFit/>
          </a:bodyPr>
          <a:lstStyle/>
          <a:p>
            <a:pPr algn="l"/>
            <a:r>
              <a:rPr lang="zh-CN" altLang="en-US" b="1" dirty="0" smtClean="0">
                <a:latin typeface="+mn-ea"/>
              </a:rPr>
              <a:t>材料研究</a:t>
            </a:r>
            <a:r>
              <a:rPr lang="en-US" altLang="zh-CN" b="1" dirty="0" smtClean="0">
                <a:latin typeface="+mn-ea"/>
              </a:rPr>
              <a:t>——</a:t>
            </a:r>
            <a:r>
              <a:rPr lang="zh-CN" altLang="en-US" b="1" dirty="0" smtClean="0">
                <a:latin typeface="+mn-ea"/>
              </a:rPr>
              <a:t>随</a:t>
            </a:r>
            <a:r>
              <a:rPr lang="zh-CN" altLang="en-US" b="1" dirty="0">
                <a:latin typeface="+mn-ea"/>
              </a:rPr>
              <a:t>着人们对</a:t>
            </a:r>
            <a:r>
              <a:rPr lang="en-US" altLang="zh-CN" b="1" dirty="0">
                <a:latin typeface="+mn-ea"/>
              </a:rPr>
              <a:t>LED</a:t>
            </a:r>
            <a:r>
              <a:rPr lang="zh-CN" altLang="en-US" b="1" dirty="0">
                <a:latin typeface="+mn-ea"/>
              </a:rPr>
              <a:t>的优势逐渐认可的同时，这种新型光源的应用越来越广泛，</a:t>
            </a:r>
            <a:r>
              <a:rPr lang="en-US" altLang="zh-CN" b="1" dirty="0">
                <a:latin typeface="+mn-ea"/>
              </a:rPr>
              <a:t>LED</a:t>
            </a:r>
            <a:r>
              <a:rPr lang="zh-CN" altLang="en-US" b="1" dirty="0">
                <a:latin typeface="+mn-ea"/>
              </a:rPr>
              <a:t>发光面板就是应用的产物之一，它可以作为居家装饰、宣传栏背光、以及舞台背景等。</a:t>
            </a:r>
          </a:p>
        </p:txBody>
      </p:sp>
      <p:pic>
        <p:nvPicPr>
          <p:cNvPr id="33800" name="Picture 7"/>
          <p:cNvPicPr>
            <a:picLocks noChangeAspect="1" noChangeArrowheads="1"/>
          </p:cNvPicPr>
          <p:nvPr/>
        </p:nvPicPr>
        <p:blipFill>
          <a:blip r:embed="rId5" cstate="print"/>
          <a:srcRect/>
          <a:stretch>
            <a:fillRect/>
          </a:stretch>
        </p:blipFill>
        <p:spPr bwMode="auto">
          <a:xfrm>
            <a:off x="2916238" y="2276475"/>
            <a:ext cx="2049462" cy="3600450"/>
          </a:xfrm>
          <a:prstGeom prst="rect">
            <a:avLst/>
          </a:prstGeom>
          <a:noFill/>
          <a:ln w="9525" algn="ctr">
            <a:noFill/>
            <a:miter lim="800000"/>
            <a:headEnd/>
            <a:tailEnd/>
          </a:ln>
        </p:spPr>
      </p:pic>
      <p:sp>
        <p:nvSpPr>
          <p:cNvPr id="8" name="Text Box 56"/>
          <p:cNvSpPr txBox="1">
            <a:spLocks noChangeArrowheads="1"/>
          </p:cNvSpPr>
          <p:nvPr/>
        </p:nvSpPr>
        <p:spPr bwMode="auto">
          <a:xfrm>
            <a:off x="0" y="836712"/>
            <a:ext cx="2195736"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技术实力</a:t>
            </a:r>
            <a:endParaRPr lang="en-US" altLang="zh-CN" sz="2800" b="1" dirty="0">
              <a:solidFill>
                <a:srgbClr val="000000"/>
              </a:solidFill>
              <a:ea typeface="宋体" charset="-122"/>
            </a:endParaRPr>
          </a:p>
        </p:txBody>
      </p:sp>
      <p:sp>
        <p:nvSpPr>
          <p:cNvPr id="9"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15</a:t>
            </a:fld>
            <a:endParaRPr lang="en-US" altLang="zh-CN" smtClean="0">
              <a:ea typeface="宋体" charset="-122"/>
            </a:endParaRPr>
          </a:p>
        </p:txBody>
      </p:sp>
      <p:sp>
        <p:nvSpPr>
          <p:cNvPr id="18" name="TextBox 17"/>
          <p:cNvSpPr txBox="1"/>
          <p:nvPr/>
        </p:nvSpPr>
        <p:spPr>
          <a:xfrm>
            <a:off x="611560" y="2060848"/>
            <a:ext cx="7848872" cy="1938992"/>
          </a:xfrm>
          <a:prstGeom prst="rect">
            <a:avLst/>
          </a:prstGeom>
          <a:noFill/>
        </p:spPr>
        <p:txBody>
          <a:bodyPr wrap="square" rtlCol="0">
            <a:spAutoFit/>
          </a:bodyPr>
          <a:lstStyle/>
          <a:p>
            <a:r>
              <a:rPr lang="en-US" altLang="zh-CN" sz="2400" dirty="0" smtClean="0">
                <a:solidFill>
                  <a:schemeClr val="bg1"/>
                </a:solidFill>
                <a:ea typeface="宋体" charset="-122"/>
              </a:rPr>
              <a:t>4.2  </a:t>
            </a:r>
            <a:r>
              <a:rPr lang="zh-CN" altLang="en-US" sz="2400" dirty="0" smtClean="0">
                <a:solidFill>
                  <a:schemeClr val="bg1"/>
                </a:solidFill>
                <a:ea typeface="宋体" charset="-122"/>
              </a:rPr>
              <a:t>产品竞争力</a:t>
            </a:r>
            <a:r>
              <a:rPr lang="en-US" altLang="zh-CN" sz="2400" dirty="0" smtClean="0">
                <a:solidFill>
                  <a:schemeClr val="bg1"/>
                </a:solidFill>
                <a:ea typeface="宋体" charset="-122"/>
              </a:rPr>
              <a:t>;</a:t>
            </a:r>
          </a:p>
          <a:p>
            <a:r>
              <a:rPr lang="zh-CN" altLang="en-US" sz="2400" dirty="0" smtClean="0">
                <a:solidFill>
                  <a:schemeClr val="bg1"/>
                </a:solidFill>
                <a:ea typeface="宋体" charset="-122"/>
              </a:rPr>
              <a:t>      </a:t>
            </a:r>
            <a:endParaRPr lang="en-US" altLang="zh-CN" sz="2400" dirty="0" smtClean="0">
              <a:solidFill>
                <a:schemeClr val="bg1"/>
              </a:solidFill>
              <a:ea typeface="宋体" charset="-122"/>
            </a:endParaRPr>
          </a:p>
          <a:p>
            <a:r>
              <a:rPr lang="en-US" altLang="zh-CN" sz="2400" b="1" dirty="0" smtClean="0">
                <a:solidFill>
                  <a:schemeClr val="bg1"/>
                </a:solidFill>
                <a:ea typeface="宋体" charset="-122"/>
              </a:rPr>
              <a:t>      </a:t>
            </a:r>
            <a:r>
              <a:rPr lang="zh-CN" altLang="en-US" sz="2400" dirty="0" smtClean="0">
                <a:solidFill>
                  <a:schemeClr val="bg1"/>
                </a:solidFill>
                <a:ea typeface="宋体" charset="-122"/>
              </a:rPr>
              <a:t>技术优势</a:t>
            </a:r>
            <a:r>
              <a:rPr lang="en-US" altLang="zh-CN" sz="2400" dirty="0" smtClean="0">
                <a:solidFill>
                  <a:schemeClr val="bg1"/>
                </a:solidFill>
                <a:ea typeface="宋体" charset="-122"/>
              </a:rPr>
              <a:t>;</a:t>
            </a:r>
          </a:p>
          <a:p>
            <a:r>
              <a:rPr lang="en-US" altLang="zh-CN" sz="2400" dirty="0" smtClean="0">
                <a:solidFill>
                  <a:schemeClr val="bg1"/>
                </a:solidFill>
                <a:ea typeface="宋体" charset="-122"/>
              </a:rPr>
              <a:t>      </a:t>
            </a:r>
            <a:r>
              <a:rPr lang="zh-CN" altLang="en-US" sz="2400" dirty="0" smtClean="0">
                <a:solidFill>
                  <a:schemeClr val="bg1"/>
                </a:solidFill>
                <a:ea typeface="宋体" charset="-122"/>
              </a:rPr>
              <a:t>好的</a:t>
            </a:r>
            <a:r>
              <a:rPr lang="en-US" altLang="zh-CN" sz="2400" dirty="0" smtClean="0">
                <a:solidFill>
                  <a:schemeClr val="bg1"/>
                </a:solidFill>
                <a:ea typeface="宋体" charset="-122"/>
              </a:rPr>
              <a:t>ID</a:t>
            </a:r>
            <a:r>
              <a:rPr lang="zh-CN" altLang="en-US" sz="2400" dirty="0" smtClean="0">
                <a:solidFill>
                  <a:schemeClr val="bg1"/>
                </a:solidFill>
                <a:ea typeface="宋体" charset="-122"/>
              </a:rPr>
              <a:t>设计</a:t>
            </a:r>
            <a:r>
              <a:rPr lang="en-US" altLang="zh-CN" sz="2400" dirty="0" smtClean="0">
                <a:solidFill>
                  <a:schemeClr val="bg1"/>
                </a:solidFill>
                <a:ea typeface="宋体" charset="-122"/>
              </a:rPr>
              <a:t>;</a:t>
            </a:r>
          </a:p>
          <a:p>
            <a:r>
              <a:rPr lang="en-US" altLang="zh-CN" sz="2400" dirty="0" smtClean="0">
                <a:solidFill>
                  <a:schemeClr val="bg1"/>
                </a:solidFill>
                <a:ea typeface="宋体" charset="-122"/>
              </a:rPr>
              <a:t>      </a:t>
            </a:r>
            <a:r>
              <a:rPr lang="zh-CN" altLang="en-US" sz="2400" dirty="0" smtClean="0">
                <a:solidFill>
                  <a:schemeClr val="bg1"/>
                </a:solidFill>
                <a:ea typeface="宋体" charset="-122"/>
              </a:rPr>
              <a:t>或其它差异化优势</a:t>
            </a:r>
            <a:r>
              <a:rPr lang="en-US" altLang="zh-CN" sz="2400" dirty="0" smtClean="0">
                <a:solidFill>
                  <a:schemeClr val="bg1"/>
                </a:solidFill>
                <a:ea typeface="宋体" charset="-122"/>
              </a:rPr>
              <a:t>;</a:t>
            </a:r>
            <a:endParaRPr lang="zh-CN" altLang="en-US" sz="2400" dirty="0" smtClean="0">
              <a:solidFill>
                <a:schemeClr val="bg1"/>
              </a:solidFill>
              <a:ea typeface="宋体" charset="-122"/>
            </a:endParaRPr>
          </a:p>
        </p:txBody>
      </p:sp>
      <p:sp>
        <p:nvSpPr>
          <p:cNvPr id="6" name="TextBox 5"/>
          <p:cNvSpPr txBox="1"/>
          <p:nvPr/>
        </p:nvSpPr>
        <p:spPr>
          <a:xfrm>
            <a:off x="323528" y="908720"/>
            <a:ext cx="5328592" cy="432048"/>
          </a:xfrm>
          <a:prstGeom prst="rect">
            <a:avLst/>
          </a:prstGeom>
          <a:noFill/>
        </p:spPr>
        <p:txBody>
          <a:bodyPr wrap="square" rtlCol="0">
            <a:spAutoFit/>
          </a:bodyPr>
          <a:lstStyle/>
          <a:p>
            <a:r>
              <a:rPr lang="en-US" altLang="zh-CN" sz="2200" b="1" dirty="0" smtClean="0"/>
              <a:t>2. </a:t>
            </a:r>
            <a:r>
              <a:rPr lang="zh-CN" altLang="en-US" sz="2200" b="1" dirty="0" smtClean="0"/>
              <a:t>产品竞争力</a:t>
            </a:r>
          </a:p>
        </p:txBody>
      </p:sp>
      <p:grpSp>
        <p:nvGrpSpPr>
          <p:cNvPr id="2" name="组合 13"/>
          <p:cNvGrpSpPr/>
          <p:nvPr/>
        </p:nvGrpSpPr>
        <p:grpSpPr>
          <a:xfrm>
            <a:off x="6000760" y="4748536"/>
            <a:ext cx="2286016" cy="1205209"/>
            <a:chOff x="428024" y="2907756"/>
            <a:chExt cx="3804678" cy="1774659"/>
          </a:xfrm>
          <a:effectLst/>
        </p:grpSpPr>
        <p:sp>
          <p:nvSpPr>
            <p:cNvPr id="8"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4" name="组合 14"/>
            <p:cNvGrpSpPr/>
            <p:nvPr/>
          </p:nvGrpSpPr>
          <p:grpSpPr>
            <a:xfrm>
              <a:off x="642910" y="2907756"/>
              <a:ext cx="3391093" cy="1480517"/>
              <a:chOff x="714348" y="4424930"/>
              <a:chExt cx="3552978" cy="1764902"/>
            </a:xfrm>
            <a:scene3d>
              <a:camera prst="perspectiveRelaxedModerately"/>
              <a:lightRig rig="balanced" dir="t"/>
            </a:scene3d>
          </p:grpSpPr>
          <p:sp>
            <p:nvSpPr>
              <p:cNvPr id="10" name="Oval 32"/>
              <p:cNvSpPr>
                <a:spLocks noChangeArrowheads="1"/>
              </p:cNvSpPr>
              <p:nvPr/>
            </p:nvSpPr>
            <p:spPr bwMode="auto">
              <a:xfrm>
                <a:off x="714348" y="4424930"/>
                <a:ext cx="3552978" cy="1764902"/>
              </a:xfrm>
              <a:prstGeom prst="ellipse">
                <a:avLst/>
              </a:prstGeom>
              <a:gradFill flip="none" rotWithShape="1">
                <a:gsLst>
                  <a:gs pos="99000">
                    <a:srgbClr val="0070C0"/>
                  </a:gs>
                  <a:gs pos="0">
                    <a:srgbClr val="00B0F0"/>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11"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5" name="组合 13"/>
          <p:cNvGrpSpPr/>
          <p:nvPr/>
        </p:nvGrpSpPr>
        <p:grpSpPr>
          <a:xfrm>
            <a:off x="3500430" y="4748536"/>
            <a:ext cx="2286016" cy="1205209"/>
            <a:chOff x="428024" y="2907756"/>
            <a:chExt cx="3804678" cy="1774659"/>
          </a:xfrm>
          <a:effectLst/>
        </p:grpSpPr>
        <p:sp>
          <p:nvSpPr>
            <p:cNvPr id="13"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7" name="组合 14"/>
            <p:cNvGrpSpPr/>
            <p:nvPr/>
          </p:nvGrpSpPr>
          <p:grpSpPr>
            <a:xfrm>
              <a:off x="642910" y="2907756"/>
              <a:ext cx="3391093" cy="1480517"/>
              <a:chOff x="714348" y="4424930"/>
              <a:chExt cx="3552978" cy="1764902"/>
            </a:xfrm>
            <a:scene3d>
              <a:camera prst="perspectiveRelaxedModerately"/>
              <a:lightRig rig="balanced" dir="t"/>
            </a:scene3d>
          </p:grpSpPr>
          <p:sp>
            <p:nvSpPr>
              <p:cNvPr id="15" name="Oval 32"/>
              <p:cNvSpPr>
                <a:spLocks noChangeArrowheads="1"/>
              </p:cNvSpPr>
              <p:nvPr/>
            </p:nvSpPr>
            <p:spPr bwMode="auto">
              <a:xfrm>
                <a:off x="714348" y="4424930"/>
                <a:ext cx="3552978" cy="1764902"/>
              </a:xfrm>
              <a:prstGeom prst="ellipse">
                <a:avLst/>
              </a:prstGeom>
              <a:gradFill flip="none" rotWithShape="1">
                <a:gsLst>
                  <a:gs pos="99000">
                    <a:srgbClr val="339933"/>
                  </a:gs>
                  <a:gs pos="0">
                    <a:srgbClr val="70D34D"/>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16"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9" name="组合 13"/>
          <p:cNvGrpSpPr/>
          <p:nvPr/>
        </p:nvGrpSpPr>
        <p:grpSpPr>
          <a:xfrm>
            <a:off x="857224" y="4748536"/>
            <a:ext cx="2286016" cy="1205209"/>
            <a:chOff x="428024" y="2907756"/>
            <a:chExt cx="3804678" cy="1774659"/>
          </a:xfrm>
          <a:effectLst/>
        </p:grpSpPr>
        <p:sp>
          <p:nvSpPr>
            <p:cNvPr id="20"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12" name="组合 14"/>
            <p:cNvGrpSpPr/>
            <p:nvPr/>
          </p:nvGrpSpPr>
          <p:grpSpPr>
            <a:xfrm>
              <a:off x="642910" y="2907756"/>
              <a:ext cx="3391093" cy="1480517"/>
              <a:chOff x="714348" y="4424930"/>
              <a:chExt cx="3552978" cy="1764902"/>
            </a:xfrm>
            <a:scene3d>
              <a:camera prst="perspectiveRelaxedModerately"/>
              <a:lightRig rig="balanced" dir="t"/>
            </a:scene3d>
          </p:grpSpPr>
          <p:sp>
            <p:nvSpPr>
              <p:cNvPr id="22" name="Oval 32"/>
              <p:cNvSpPr>
                <a:spLocks noChangeArrowheads="1"/>
              </p:cNvSpPr>
              <p:nvPr/>
            </p:nvSpPr>
            <p:spPr bwMode="auto">
              <a:xfrm>
                <a:off x="714348" y="4424930"/>
                <a:ext cx="3552978" cy="1764902"/>
              </a:xfrm>
              <a:prstGeom prst="ellipse">
                <a:avLst/>
              </a:prstGeom>
              <a:gradFill flip="none" rotWithShape="1">
                <a:gsLst>
                  <a:gs pos="99000">
                    <a:srgbClr val="FFC000"/>
                  </a:gs>
                  <a:gs pos="0">
                    <a:schemeClr val="accent6"/>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23"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sp>
        <p:nvSpPr>
          <p:cNvPr id="24" name="椭圆 23"/>
          <p:cNvSpPr/>
          <p:nvPr/>
        </p:nvSpPr>
        <p:spPr bwMode="auto">
          <a:xfrm>
            <a:off x="1357290" y="2176768"/>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3"/>
          <p:cNvSpPr/>
          <p:nvPr/>
        </p:nvSpPr>
        <p:spPr bwMode="auto">
          <a:xfrm>
            <a:off x="1397447" y="3918070"/>
            <a:ext cx="1273472" cy="1084965"/>
          </a:xfrm>
          <a:prstGeom prst="ellipse">
            <a:avLst/>
          </a:prstGeom>
          <a:gradFill>
            <a:gsLst>
              <a:gs pos="15000">
                <a:srgbClr val="FFC000"/>
              </a:gs>
              <a:gs pos="80000">
                <a:srgbClr val="CA8702"/>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800100" prstMaterial="metal">
            <a:bevelT w="0" h="0" prst="coolSlant"/>
            <a:extrusionClr>
              <a:srgbClr val="CA8702"/>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a:off x="4000496" y="2234811"/>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8"/>
          <p:cNvSpPr/>
          <p:nvPr/>
        </p:nvSpPr>
        <p:spPr bwMode="auto">
          <a:xfrm>
            <a:off x="4040653" y="3449257"/>
            <a:ext cx="1273472" cy="1084965"/>
          </a:xfrm>
          <a:prstGeom prst="ellipse">
            <a:avLst/>
          </a:prstGeom>
          <a:gradFill>
            <a:gsLst>
              <a:gs pos="15000">
                <a:srgbClr val="339933"/>
              </a:gs>
              <a:gs pos="80000">
                <a:srgbClr val="70D34D"/>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1352550" prstMaterial="metal">
            <a:bevelT w="0" h="0" prst="coolSlant"/>
            <a:extrusionClr>
              <a:srgbClr val="339933"/>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a:off x="6500826" y="2154136"/>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a:off x="6541132" y="2725640"/>
            <a:ext cx="1273472" cy="1084965"/>
          </a:xfrm>
          <a:prstGeom prst="ellipse">
            <a:avLst/>
          </a:prstGeom>
          <a:gradFill>
            <a:gsLst>
              <a:gs pos="15000">
                <a:srgbClr val="0070C0"/>
              </a:gs>
              <a:gs pos="80000">
                <a:srgbClr val="00B0F0"/>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2159000" prstMaterial="metal">
            <a:bevelT w="0" h="0" prst="coolSlant"/>
            <a:extrusionClr>
              <a:srgbClr val="0070C0"/>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grpSp>
        <p:nvGrpSpPr>
          <p:cNvPr id="14" name="组合 2275"/>
          <p:cNvGrpSpPr/>
          <p:nvPr/>
        </p:nvGrpSpPr>
        <p:grpSpPr>
          <a:xfrm>
            <a:off x="4087883" y="1700246"/>
            <a:ext cx="1188288" cy="1181673"/>
            <a:chOff x="5347294" y="1769050"/>
            <a:chExt cx="1117380" cy="1111159"/>
          </a:xfrm>
        </p:grpSpPr>
        <p:grpSp>
          <p:nvGrpSpPr>
            <p:cNvPr id="17" name="组合 35"/>
            <p:cNvGrpSpPr/>
            <p:nvPr/>
          </p:nvGrpSpPr>
          <p:grpSpPr>
            <a:xfrm>
              <a:off x="5347294" y="1769050"/>
              <a:ext cx="1117380" cy="1111159"/>
              <a:chOff x="2768596" y="3009896"/>
              <a:chExt cx="2214578" cy="2214578"/>
            </a:xfrm>
          </p:grpSpPr>
          <p:sp>
            <p:nvSpPr>
              <p:cNvPr id="33" name="椭圆 32"/>
              <p:cNvSpPr/>
              <p:nvPr/>
            </p:nvSpPr>
            <p:spPr>
              <a:xfrm>
                <a:off x="2768596" y="3009896"/>
                <a:ext cx="2214578" cy="2214578"/>
              </a:xfrm>
              <a:prstGeom prst="ellipse">
                <a:avLst/>
              </a:prstGeom>
              <a:gradFill flip="none" rotWithShape="1">
                <a:gsLst>
                  <a:gs pos="0">
                    <a:srgbClr val="70D34D"/>
                  </a:gs>
                  <a:gs pos="65000">
                    <a:srgbClr val="339933"/>
                  </a:gs>
                  <a:gs pos="82000">
                    <a:srgbClr val="339933"/>
                  </a:gs>
                </a:gsLst>
                <a:path path="circle">
                  <a:fillToRect l="50000" t="50000" r="50000" b="50000"/>
                </a:path>
                <a:tileRect/>
              </a:gra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 Box 39"/>
            <p:cNvSpPr txBox="1">
              <a:spLocks noChangeArrowheads="1"/>
            </p:cNvSpPr>
            <p:nvPr/>
          </p:nvSpPr>
          <p:spPr bwMode="auto">
            <a:xfrm>
              <a:off x="5349489" y="2041483"/>
              <a:ext cx="1109151" cy="685481"/>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差异化优势</a:t>
              </a:r>
              <a:endParaRPr lang="zh-CN" altLang="en-US" b="1" dirty="0">
                <a:solidFill>
                  <a:schemeClr val="bg1"/>
                </a:solidFill>
                <a:latin typeface="微软雅黑" pitchFamily="34" charset="-122"/>
                <a:ea typeface="微软雅黑" pitchFamily="34" charset="-122"/>
              </a:endParaRPr>
            </a:p>
          </p:txBody>
        </p:sp>
      </p:grpSp>
      <p:grpSp>
        <p:nvGrpSpPr>
          <p:cNvPr id="19" name="组合 2280"/>
          <p:cNvGrpSpPr/>
          <p:nvPr/>
        </p:nvGrpSpPr>
        <p:grpSpPr>
          <a:xfrm>
            <a:off x="1403648" y="1700808"/>
            <a:ext cx="1188288" cy="1181673"/>
            <a:chOff x="5347294" y="1769050"/>
            <a:chExt cx="1117380" cy="1111159"/>
          </a:xfrm>
        </p:grpSpPr>
        <p:grpSp>
          <p:nvGrpSpPr>
            <p:cNvPr id="21" name="组合 35"/>
            <p:cNvGrpSpPr/>
            <p:nvPr/>
          </p:nvGrpSpPr>
          <p:grpSpPr>
            <a:xfrm>
              <a:off x="5347294" y="1769050"/>
              <a:ext cx="1117380" cy="1111159"/>
              <a:chOff x="2768596" y="3009896"/>
              <a:chExt cx="2214578" cy="2214578"/>
            </a:xfrm>
          </p:grpSpPr>
          <p:sp>
            <p:nvSpPr>
              <p:cNvPr id="38" name="椭圆 37"/>
              <p:cNvSpPr/>
              <p:nvPr/>
            </p:nvSpPr>
            <p:spPr>
              <a:xfrm>
                <a:off x="2768596" y="3009896"/>
                <a:ext cx="2214578" cy="2214578"/>
              </a:xfrm>
              <a:prstGeom prst="ellipse">
                <a:avLst/>
              </a:prstGeom>
              <a:gradFill flip="none" rotWithShape="1">
                <a:gsLst>
                  <a:gs pos="0">
                    <a:srgbClr val="FFC000"/>
                  </a:gs>
                  <a:gs pos="65000">
                    <a:schemeClr val="accent6">
                      <a:lumMod val="75000"/>
                    </a:schemeClr>
                  </a:gs>
                  <a:gs pos="82000">
                    <a:schemeClr val="accent6">
                      <a:lumMod val="75000"/>
                    </a:schemeClr>
                  </a:gs>
                </a:gsLst>
                <a:path path="circle">
                  <a:fillToRect l="50000" t="50000" r="50000" b="50000"/>
                </a:path>
                <a:tileRect/>
              </a:gra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 Box 39"/>
            <p:cNvSpPr txBox="1">
              <a:spLocks noChangeArrowheads="1"/>
            </p:cNvSpPr>
            <p:nvPr/>
          </p:nvSpPr>
          <p:spPr bwMode="auto">
            <a:xfrm>
              <a:off x="5349489" y="2041483"/>
              <a:ext cx="1109151" cy="372918"/>
            </a:xfrm>
            <a:prstGeom prst="rect">
              <a:avLst/>
            </a:prstGeom>
            <a:noFill/>
            <a:ln w="9525">
              <a:noFill/>
              <a:miter lim="800000"/>
              <a:headEnd/>
              <a:tailEnd/>
            </a:ln>
          </p:spPr>
          <p:txBody>
            <a:bodyPr wrap="square">
              <a:spAutoFit/>
            </a:bodyPr>
            <a:lstStyle/>
            <a:p>
              <a:pPr algn="ctr">
                <a:lnSpc>
                  <a:spcPct val="120000"/>
                </a:lnSpc>
              </a:pPr>
              <a:endParaRPr lang="zh-CN" altLang="en-US" b="1" dirty="0">
                <a:latin typeface="微软雅黑" pitchFamily="34" charset="-122"/>
                <a:ea typeface="微软雅黑" pitchFamily="34" charset="-122"/>
              </a:endParaRPr>
            </a:p>
          </p:txBody>
        </p:sp>
      </p:grpSp>
      <p:grpSp>
        <p:nvGrpSpPr>
          <p:cNvPr id="30" name="组合 2285"/>
          <p:cNvGrpSpPr/>
          <p:nvPr/>
        </p:nvGrpSpPr>
        <p:grpSpPr>
          <a:xfrm>
            <a:off x="6572264" y="1628800"/>
            <a:ext cx="1188288" cy="1181673"/>
            <a:chOff x="5347294" y="1769050"/>
            <a:chExt cx="1117380" cy="1111159"/>
          </a:xfrm>
        </p:grpSpPr>
        <p:grpSp>
          <p:nvGrpSpPr>
            <p:cNvPr id="31" name="组合 35"/>
            <p:cNvGrpSpPr/>
            <p:nvPr/>
          </p:nvGrpSpPr>
          <p:grpSpPr>
            <a:xfrm>
              <a:off x="5347294" y="1769050"/>
              <a:ext cx="1117380" cy="1111159"/>
              <a:chOff x="2768596" y="3009896"/>
              <a:chExt cx="2214578" cy="2214578"/>
            </a:xfrm>
          </p:grpSpPr>
          <p:sp>
            <p:nvSpPr>
              <p:cNvPr id="43" name="椭圆 42"/>
              <p:cNvSpPr/>
              <p:nvPr/>
            </p:nvSpPr>
            <p:spPr>
              <a:xfrm>
                <a:off x="2768596" y="3009896"/>
                <a:ext cx="2214578" cy="2214578"/>
              </a:xfrm>
              <a:prstGeom prst="ellipse">
                <a:avLst/>
              </a:prstGeom>
              <a:gradFill flip="none" rotWithShape="1">
                <a:gsLst>
                  <a:gs pos="0">
                    <a:srgbClr val="00B0F0"/>
                  </a:gs>
                  <a:gs pos="65000">
                    <a:srgbClr val="0070C0"/>
                  </a:gs>
                  <a:gs pos="82000">
                    <a:srgbClr val="0070C0"/>
                  </a:gs>
                </a:gsLst>
                <a:path path="circle">
                  <a:fillToRect l="50000" t="50000" r="50000" b="50000"/>
                </a:path>
                <a:tileRect/>
              </a:gra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 Box 39"/>
            <p:cNvSpPr txBox="1">
              <a:spLocks noChangeArrowheads="1"/>
            </p:cNvSpPr>
            <p:nvPr/>
          </p:nvSpPr>
          <p:spPr bwMode="auto">
            <a:xfrm>
              <a:off x="5349489" y="2041483"/>
              <a:ext cx="1109151" cy="372918"/>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品质</a:t>
              </a:r>
              <a:endParaRPr lang="zh-CN" altLang="en-US" b="1" dirty="0">
                <a:solidFill>
                  <a:schemeClr val="bg1"/>
                </a:solidFill>
                <a:latin typeface="微软雅黑" pitchFamily="34" charset="-122"/>
                <a:ea typeface="微软雅黑" pitchFamily="34" charset="-122"/>
              </a:endParaRPr>
            </a:p>
          </p:txBody>
        </p:sp>
      </p:grpSp>
      <p:sp>
        <p:nvSpPr>
          <p:cNvPr id="45" name="等腰三角形 44"/>
          <p:cNvSpPr/>
          <p:nvPr/>
        </p:nvSpPr>
        <p:spPr>
          <a:xfrm rot="5400000">
            <a:off x="3060256" y="3702020"/>
            <a:ext cx="497208" cy="428628"/>
          </a:xfrm>
          <a:prstGeom prst="triangle">
            <a:avLst/>
          </a:prstGeom>
          <a:gradFill flip="none" rotWithShape="1">
            <a:gsLst>
              <a:gs pos="10000">
                <a:schemeClr val="accent6">
                  <a:lumMod val="75000"/>
                </a:schemeClr>
              </a:gs>
              <a:gs pos="78000">
                <a:srgbClr val="FFC000"/>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5680718" y="3702019"/>
            <a:ext cx="497208" cy="428628"/>
          </a:xfrm>
          <a:prstGeom prst="triangle">
            <a:avLst/>
          </a:prstGeom>
          <a:gradFill flip="none" rotWithShape="1">
            <a:gsLst>
              <a:gs pos="10000">
                <a:srgbClr val="339933"/>
              </a:gs>
              <a:gs pos="78000">
                <a:srgbClr val="70D34D"/>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403648" y="2060848"/>
            <a:ext cx="1152128"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   性价比</a:t>
            </a:r>
          </a:p>
        </p:txBody>
      </p:sp>
      <p:sp>
        <p:nvSpPr>
          <p:cNvPr id="48"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4"/>
          <p:cNvSpPr>
            <a:spLocks noGrp="1"/>
          </p:cNvSpPr>
          <p:nvPr>
            <p:ph type="sldNum" sz="quarter" idx="10"/>
          </p:nvPr>
        </p:nvSpPr>
        <p:spPr>
          <a:noFill/>
        </p:spPr>
        <p:txBody>
          <a:bodyPr/>
          <a:lstStyle/>
          <a:p>
            <a:fld id="{1B50EE81-0623-4EAC-8674-C982E64756C4}" type="slidenum">
              <a:rPr lang="zh-CN" altLang="en-US" smtClean="0">
                <a:ea typeface="宋体" charset="-122"/>
              </a:rPr>
              <a:pPr/>
              <a:t>16</a:t>
            </a:fld>
            <a:endParaRPr lang="en-US" altLang="zh-CN" smtClean="0">
              <a:ea typeface="宋体" charset="-122"/>
            </a:endParaRPr>
          </a:p>
        </p:txBody>
      </p:sp>
      <p:sp>
        <p:nvSpPr>
          <p:cNvPr id="20484"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algn="l"/>
            <a:endParaRPr lang="zh-CN" altLang="en-US">
              <a:ea typeface="宋体" charset="-122"/>
            </a:endParaRPr>
          </a:p>
        </p:txBody>
      </p:sp>
      <p:sp>
        <p:nvSpPr>
          <p:cNvPr id="33" name="Text Box 56"/>
          <p:cNvSpPr txBox="1">
            <a:spLocks noChangeArrowheads="1"/>
          </p:cNvSpPr>
          <p:nvPr/>
        </p:nvSpPr>
        <p:spPr bwMode="auto">
          <a:xfrm>
            <a:off x="0" y="764704"/>
            <a:ext cx="2915816"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产品竞争力</a:t>
            </a:r>
            <a:endParaRPr lang="en-US" altLang="zh-CN" sz="2800" b="1" dirty="0">
              <a:solidFill>
                <a:srgbClr val="000000"/>
              </a:solidFill>
              <a:ea typeface="宋体" charset="-122"/>
            </a:endParaRPr>
          </a:p>
        </p:txBody>
      </p:sp>
      <p:sp>
        <p:nvSpPr>
          <p:cNvPr id="34" name="Rectangle 16"/>
          <p:cNvSpPr>
            <a:spLocks noChangeArrowheads="1"/>
          </p:cNvSpPr>
          <p:nvPr/>
        </p:nvSpPr>
        <p:spPr bwMode="auto">
          <a:xfrm>
            <a:off x="6443663" y="1643063"/>
            <a:ext cx="2016125" cy="4679950"/>
          </a:xfrm>
          <a:prstGeom prst="rect">
            <a:avLst/>
          </a:prstGeom>
          <a:noFill/>
          <a:ln w="3175" cap="rnd">
            <a:solidFill>
              <a:srgbClr val="C0C0C0"/>
            </a:solidFill>
            <a:prstDash val="sysDot"/>
            <a:miter lim="800000"/>
            <a:headEnd/>
            <a:tailEnd/>
          </a:ln>
        </p:spPr>
        <p:txBody>
          <a:bodyPr wrap="none" anchor="ctr"/>
          <a:lstStyle/>
          <a:p>
            <a:pPr algn="l"/>
            <a:endParaRPr kumimoji="1" lang="ja-JP" altLang="en-US">
              <a:latin typeface="华文细黑" pitchFamily="2" charset="-122"/>
            </a:endParaRPr>
          </a:p>
        </p:txBody>
      </p:sp>
      <p:sp>
        <p:nvSpPr>
          <p:cNvPr id="35" name="Rectangle 17"/>
          <p:cNvSpPr>
            <a:spLocks noChangeArrowheads="1"/>
          </p:cNvSpPr>
          <p:nvPr/>
        </p:nvSpPr>
        <p:spPr bwMode="auto">
          <a:xfrm>
            <a:off x="755650" y="1643063"/>
            <a:ext cx="2016125" cy="4679950"/>
          </a:xfrm>
          <a:prstGeom prst="rect">
            <a:avLst/>
          </a:prstGeom>
          <a:noFill/>
          <a:ln w="3175" cap="rnd">
            <a:solidFill>
              <a:srgbClr val="C0C0C0"/>
            </a:solidFill>
            <a:prstDash val="sysDot"/>
            <a:miter lim="800000"/>
            <a:headEnd/>
            <a:tailEnd/>
          </a:ln>
        </p:spPr>
        <p:txBody>
          <a:bodyPr wrap="none" anchor="ctr"/>
          <a:lstStyle/>
          <a:p>
            <a:pPr algn="l"/>
            <a:endParaRPr kumimoji="1" lang="ja-JP" altLang="en-US">
              <a:latin typeface="华文细黑" pitchFamily="2" charset="-122"/>
            </a:endParaRPr>
          </a:p>
        </p:txBody>
      </p:sp>
      <p:grpSp>
        <p:nvGrpSpPr>
          <p:cNvPr id="2" name="Group 25"/>
          <p:cNvGrpSpPr>
            <a:grpSpLocks/>
          </p:cNvGrpSpPr>
          <p:nvPr/>
        </p:nvGrpSpPr>
        <p:grpSpPr bwMode="auto">
          <a:xfrm>
            <a:off x="523875" y="4984750"/>
            <a:ext cx="1838325" cy="1314450"/>
            <a:chOff x="567" y="3158"/>
            <a:chExt cx="1158" cy="828"/>
          </a:xfrm>
        </p:grpSpPr>
        <p:sp>
          <p:nvSpPr>
            <p:cNvPr id="37" name="Rectangle 26"/>
            <p:cNvSpPr>
              <a:spLocks noChangeArrowheads="1"/>
            </p:cNvSpPr>
            <p:nvPr/>
          </p:nvSpPr>
          <p:spPr bwMode="auto">
            <a:xfrm>
              <a:off x="591" y="3184"/>
              <a:ext cx="1089" cy="770"/>
            </a:xfrm>
            <a:prstGeom prst="rect">
              <a:avLst/>
            </a:prstGeom>
            <a:solidFill>
              <a:srgbClr val="C0C0C0"/>
            </a:solidFill>
            <a:ln w="9525">
              <a:noFill/>
              <a:miter lim="800000"/>
              <a:headEnd/>
              <a:tailEnd/>
            </a:ln>
          </p:spPr>
          <p:txBody>
            <a:bodyPr wrap="none" anchor="ctr"/>
            <a:lstStyle/>
            <a:p>
              <a:pPr algn="l"/>
              <a:endParaRPr kumimoji="1" lang="ja-JP" altLang="en-US" sz="1600">
                <a:latin typeface="华文细黑" pitchFamily="2" charset="-122"/>
              </a:endParaRPr>
            </a:p>
          </p:txBody>
        </p:sp>
        <p:sp>
          <p:nvSpPr>
            <p:cNvPr id="38" name="Rectangle 27"/>
            <p:cNvSpPr>
              <a:spLocks noChangeArrowheads="1"/>
            </p:cNvSpPr>
            <p:nvPr/>
          </p:nvSpPr>
          <p:spPr bwMode="auto">
            <a:xfrm>
              <a:off x="567" y="3158"/>
              <a:ext cx="1089" cy="770"/>
            </a:xfrm>
            <a:prstGeom prst="rect">
              <a:avLst/>
            </a:prstGeom>
            <a:solidFill>
              <a:schemeClr val="bg1"/>
            </a:solidFill>
            <a:ln w="9525">
              <a:solidFill>
                <a:schemeClr val="tx1"/>
              </a:solidFill>
              <a:miter lim="800000"/>
              <a:headEnd/>
              <a:tailEnd/>
            </a:ln>
          </p:spPr>
          <p:txBody>
            <a:bodyPr wrap="none" anchor="ctr"/>
            <a:lstStyle/>
            <a:p>
              <a:pPr algn="l"/>
              <a:endParaRPr kumimoji="1" lang="ja-JP" altLang="en-US" sz="1600">
                <a:latin typeface="华文细黑" pitchFamily="2" charset="-122"/>
              </a:endParaRPr>
            </a:p>
          </p:txBody>
        </p:sp>
        <p:sp>
          <p:nvSpPr>
            <p:cNvPr id="39" name="Text Box 28"/>
            <p:cNvSpPr txBox="1">
              <a:spLocks noChangeArrowheads="1"/>
            </p:cNvSpPr>
            <p:nvPr/>
          </p:nvSpPr>
          <p:spPr bwMode="auto">
            <a:xfrm>
              <a:off x="591" y="3158"/>
              <a:ext cx="1134" cy="828"/>
            </a:xfrm>
            <a:prstGeom prst="rect">
              <a:avLst/>
            </a:prstGeom>
            <a:noFill/>
            <a:ln w="9525">
              <a:noFill/>
              <a:miter lim="800000"/>
              <a:headEnd/>
              <a:tailEnd/>
            </a:ln>
          </p:spPr>
          <p:txBody>
            <a:bodyPr>
              <a:spAutoFit/>
            </a:bodyPr>
            <a:lstStyle/>
            <a:p>
              <a:pPr algn="l">
                <a:spcBef>
                  <a:spcPct val="50000"/>
                </a:spcBef>
              </a:pPr>
              <a:r>
                <a:rPr kumimoji="1" lang="zh-CN" altLang="en-US" sz="1600" dirty="0">
                  <a:latin typeface="华文细黑" pitchFamily="2" charset="-122"/>
                </a:rPr>
                <a:t>深厚的技术沉淀</a:t>
              </a:r>
              <a:r>
                <a:rPr kumimoji="1" lang="en-US" altLang="zh-CN" sz="1600" dirty="0">
                  <a:latin typeface="华文细黑" pitchFamily="2" charset="-122"/>
                </a:rPr>
                <a:t>,</a:t>
              </a:r>
              <a:r>
                <a:rPr kumimoji="1" lang="zh-CN" altLang="en-US" sz="1600" dirty="0">
                  <a:latin typeface="华文细黑" pitchFamily="2" charset="-122"/>
                </a:rPr>
                <a:t>成熟的研发系统</a:t>
              </a:r>
              <a:r>
                <a:rPr kumimoji="1" lang="en-US" altLang="zh-CN" sz="1600" dirty="0">
                  <a:latin typeface="华文细黑" pitchFamily="2" charset="-122"/>
                </a:rPr>
                <a:t>,</a:t>
              </a:r>
              <a:r>
                <a:rPr kumimoji="1" lang="zh-CN" altLang="en-US" sz="1600" dirty="0">
                  <a:latin typeface="华文细黑" pitchFamily="2" charset="-122"/>
                </a:rPr>
                <a:t>为比亚迪迅速切入新行业提供保障</a:t>
              </a:r>
              <a:endParaRPr kumimoji="1" lang="ja-JP" altLang="en-US" sz="1600" dirty="0">
                <a:latin typeface="华文细黑" pitchFamily="2" charset="-122"/>
              </a:endParaRPr>
            </a:p>
          </p:txBody>
        </p:sp>
      </p:grpSp>
      <p:sp>
        <p:nvSpPr>
          <p:cNvPr id="40" name="Text Box 29"/>
          <p:cNvSpPr txBox="1">
            <a:spLocks noChangeArrowheads="1"/>
          </p:cNvSpPr>
          <p:nvPr/>
        </p:nvSpPr>
        <p:spPr bwMode="auto">
          <a:xfrm>
            <a:off x="2667000" y="4811713"/>
            <a:ext cx="3705225" cy="581025"/>
          </a:xfrm>
          <a:prstGeom prst="rect">
            <a:avLst/>
          </a:prstGeom>
          <a:noFill/>
          <a:ln w="9525">
            <a:noFill/>
            <a:miter lim="800000"/>
            <a:headEnd/>
            <a:tailEnd/>
          </a:ln>
        </p:spPr>
        <p:txBody>
          <a:bodyPr>
            <a:spAutoFit/>
          </a:bodyPr>
          <a:lstStyle/>
          <a:p>
            <a:pPr algn="l">
              <a:spcBef>
                <a:spcPct val="50000"/>
              </a:spcBef>
            </a:pPr>
            <a:r>
              <a:rPr kumimoji="1" lang="zh-CN" altLang="en-US" sz="1600">
                <a:latin typeface="华文细黑" pitchFamily="2" charset="-122"/>
              </a:rPr>
              <a:t>比亚迪将精湛的手机制造工艺和系统的汽车研发实力快速复制到绿色照明产业</a:t>
            </a:r>
            <a:endParaRPr kumimoji="1" lang="ja-JP" altLang="en-US" sz="1600">
              <a:latin typeface="华文细黑" pitchFamily="2" charset="-122"/>
            </a:endParaRPr>
          </a:p>
        </p:txBody>
      </p:sp>
      <p:grpSp>
        <p:nvGrpSpPr>
          <p:cNvPr id="3" name="Group 30"/>
          <p:cNvGrpSpPr>
            <a:grpSpLocks/>
          </p:cNvGrpSpPr>
          <p:nvPr/>
        </p:nvGrpSpPr>
        <p:grpSpPr bwMode="auto">
          <a:xfrm>
            <a:off x="6588125" y="4976813"/>
            <a:ext cx="1971675" cy="1316037"/>
            <a:chOff x="4150" y="3126"/>
            <a:chExt cx="1242" cy="829"/>
          </a:xfrm>
        </p:grpSpPr>
        <p:sp>
          <p:nvSpPr>
            <p:cNvPr id="42" name="Rectangle 31"/>
            <p:cNvSpPr>
              <a:spLocks noChangeArrowheads="1"/>
            </p:cNvSpPr>
            <p:nvPr/>
          </p:nvSpPr>
          <p:spPr bwMode="auto">
            <a:xfrm>
              <a:off x="4195" y="3152"/>
              <a:ext cx="1197" cy="803"/>
            </a:xfrm>
            <a:prstGeom prst="rect">
              <a:avLst/>
            </a:prstGeom>
            <a:solidFill>
              <a:srgbClr val="C0C0C0"/>
            </a:solidFill>
            <a:ln w="9525">
              <a:noFill/>
              <a:miter lim="800000"/>
              <a:headEnd/>
              <a:tailEnd/>
            </a:ln>
          </p:spPr>
          <p:txBody>
            <a:bodyPr wrap="none" anchor="ctr"/>
            <a:lstStyle/>
            <a:p>
              <a:pPr algn="l"/>
              <a:endParaRPr kumimoji="1" lang="ja-JP" altLang="en-US" sz="1600">
                <a:latin typeface="华文细黑" pitchFamily="2" charset="-122"/>
              </a:endParaRPr>
            </a:p>
          </p:txBody>
        </p:sp>
        <p:sp>
          <p:nvSpPr>
            <p:cNvPr id="43" name="Rectangle 32"/>
            <p:cNvSpPr>
              <a:spLocks noChangeArrowheads="1"/>
            </p:cNvSpPr>
            <p:nvPr/>
          </p:nvSpPr>
          <p:spPr bwMode="auto">
            <a:xfrm>
              <a:off x="4171" y="3126"/>
              <a:ext cx="1197" cy="803"/>
            </a:xfrm>
            <a:prstGeom prst="rect">
              <a:avLst/>
            </a:prstGeom>
            <a:solidFill>
              <a:schemeClr val="bg1"/>
            </a:solidFill>
            <a:ln w="9525">
              <a:solidFill>
                <a:schemeClr val="tx1"/>
              </a:solidFill>
              <a:miter lim="800000"/>
              <a:headEnd/>
              <a:tailEnd/>
            </a:ln>
          </p:spPr>
          <p:txBody>
            <a:bodyPr wrap="none" anchor="ctr"/>
            <a:lstStyle/>
            <a:p>
              <a:pPr algn="l"/>
              <a:endParaRPr kumimoji="1" lang="ja-JP" altLang="en-US" sz="1600">
                <a:latin typeface="华文细黑" pitchFamily="2" charset="-122"/>
              </a:endParaRPr>
            </a:p>
          </p:txBody>
        </p:sp>
        <p:sp>
          <p:nvSpPr>
            <p:cNvPr id="44" name="Text Box 33"/>
            <p:cNvSpPr txBox="1">
              <a:spLocks noChangeArrowheads="1"/>
            </p:cNvSpPr>
            <p:nvPr/>
          </p:nvSpPr>
          <p:spPr bwMode="auto">
            <a:xfrm>
              <a:off x="4150" y="3170"/>
              <a:ext cx="1180" cy="679"/>
            </a:xfrm>
            <a:prstGeom prst="rect">
              <a:avLst/>
            </a:prstGeom>
            <a:noFill/>
            <a:ln w="9525">
              <a:noFill/>
              <a:miter lim="800000"/>
              <a:headEnd/>
              <a:tailEnd/>
            </a:ln>
          </p:spPr>
          <p:txBody>
            <a:bodyPr>
              <a:spAutoFit/>
            </a:bodyPr>
            <a:lstStyle/>
            <a:p>
              <a:pPr algn="l">
                <a:spcBef>
                  <a:spcPct val="50000"/>
                </a:spcBef>
              </a:pPr>
              <a:r>
                <a:rPr kumimoji="1" lang="zh-CN" altLang="en-US" sz="1600" dirty="0">
                  <a:latin typeface="华文细黑" pitchFamily="2" charset="-122"/>
                </a:rPr>
                <a:t>通过覆盖全球的销售网络，迅速收集客户需求，对市场变化做出快速反应</a:t>
              </a:r>
              <a:endParaRPr kumimoji="1" lang="ja-JP" altLang="en-US" sz="1600" dirty="0">
                <a:latin typeface="华文细黑" pitchFamily="2" charset="-122"/>
              </a:endParaRPr>
            </a:p>
          </p:txBody>
        </p:sp>
      </p:grpSp>
      <p:sp>
        <p:nvSpPr>
          <p:cNvPr id="45" name="Rectangle 35"/>
          <p:cNvSpPr>
            <a:spLocks noChangeArrowheads="1"/>
          </p:cNvSpPr>
          <p:nvPr/>
        </p:nvSpPr>
        <p:spPr bwMode="auto">
          <a:xfrm>
            <a:off x="2667000" y="1752600"/>
            <a:ext cx="1727200" cy="2016125"/>
          </a:xfrm>
          <a:prstGeom prst="rect">
            <a:avLst/>
          </a:prstGeom>
          <a:solidFill>
            <a:srgbClr val="E4E7E8"/>
          </a:solidFill>
          <a:ln w="9525">
            <a:noFill/>
            <a:miter lim="800000"/>
            <a:headEnd/>
            <a:tailEnd/>
          </a:ln>
        </p:spPr>
        <p:txBody>
          <a:bodyPr wrap="none" anchor="ctr"/>
          <a:lstStyle/>
          <a:p>
            <a:pPr algn="l"/>
            <a:endParaRPr kumimoji="1" lang="ja-JP" altLang="ja-JP">
              <a:latin typeface="华文细黑" pitchFamily="2" charset="-122"/>
            </a:endParaRPr>
          </a:p>
        </p:txBody>
      </p:sp>
      <p:sp>
        <p:nvSpPr>
          <p:cNvPr id="46" name="Rectangle 36"/>
          <p:cNvSpPr>
            <a:spLocks noChangeArrowheads="1"/>
          </p:cNvSpPr>
          <p:nvPr/>
        </p:nvSpPr>
        <p:spPr bwMode="auto">
          <a:xfrm>
            <a:off x="838200" y="1641475"/>
            <a:ext cx="1727200" cy="2016125"/>
          </a:xfrm>
          <a:prstGeom prst="rect">
            <a:avLst/>
          </a:prstGeom>
          <a:solidFill>
            <a:srgbClr val="CCFFCC"/>
          </a:solidFill>
          <a:ln w="9525">
            <a:solidFill>
              <a:schemeClr val="tx1"/>
            </a:solidFill>
            <a:miter lim="800000"/>
            <a:headEnd/>
            <a:tailEnd/>
          </a:ln>
        </p:spPr>
        <p:txBody>
          <a:bodyPr wrap="none" anchor="ctr"/>
          <a:lstStyle/>
          <a:p>
            <a:pPr algn="l"/>
            <a:endParaRPr kumimoji="1" lang="ja-JP" altLang="ja-JP">
              <a:latin typeface="华文细黑" pitchFamily="2" charset="-122"/>
            </a:endParaRPr>
          </a:p>
        </p:txBody>
      </p:sp>
      <p:sp>
        <p:nvSpPr>
          <p:cNvPr id="47" name="Rectangle 37"/>
          <p:cNvSpPr>
            <a:spLocks noChangeArrowheads="1"/>
          </p:cNvSpPr>
          <p:nvPr/>
        </p:nvSpPr>
        <p:spPr bwMode="auto">
          <a:xfrm>
            <a:off x="4597400" y="1676400"/>
            <a:ext cx="1727200" cy="2016125"/>
          </a:xfrm>
          <a:prstGeom prst="rect">
            <a:avLst/>
          </a:prstGeom>
          <a:solidFill>
            <a:srgbClr val="CCFFCC"/>
          </a:solidFill>
          <a:ln w="9525">
            <a:solidFill>
              <a:schemeClr val="tx1"/>
            </a:solidFill>
            <a:miter lim="800000"/>
            <a:headEnd/>
            <a:tailEnd/>
          </a:ln>
        </p:spPr>
        <p:txBody>
          <a:bodyPr wrap="none" anchor="ctr"/>
          <a:lstStyle/>
          <a:p>
            <a:pPr algn="l"/>
            <a:endParaRPr kumimoji="1" lang="ja-JP" altLang="ja-JP">
              <a:latin typeface="华文细黑" pitchFamily="2" charset="-122"/>
            </a:endParaRPr>
          </a:p>
        </p:txBody>
      </p:sp>
      <p:sp>
        <p:nvSpPr>
          <p:cNvPr id="48" name="Rectangle 38"/>
          <p:cNvSpPr>
            <a:spLocks noChangeArrowheads="1"/>
          </p:cNvSpPr>
          <p:nvPr/>
        </p:nvSpPr>
        <p:spPr bwMode="auto">
          <a:xfrm>
            <a:off x="6659563" y="1787525"/>
            <a:ext cx="1727200" cy="2016125"/>
          </a:xfrm>
          <a:prstGeom prst="rect">
            <a:avLst/>
          </a:prstGeom>
          <a:solidFill>
            <a:srgbClr val="E4E7E8"/>
          </a:solidFill>
          <a:ln w="9525">
            <a:noFill/>
            <a:miter lim="800000"/>
            <a:headEnd/>
            <a:tailEnd/>
          </a:ln>
        </p:spPr>
        <p:txBody>
          <a:bodyPr wrap="none" anchor="ctr"/>
          <a:lstStyle/>
          <a:p>
            <a:pPr algn="l"/>
            <a:endParaRPr kumimoji="1" lang="ja-JP" altLang="en-US">
              <a:latin typeface="华文细黑" pitchFamily="2" charset="-122"/>
            </a:endParaRPr>
          </a:p>
        </p:txBody>
      </p:sp>
      <p:sp>
        <p:nvSpPr>
          <p:cNvPr id="49" name="Rectangle 39"/>
          <p:cNvSpPr>
            <a:spLocks noChangeArrowheads="1"/>
          </p:cNvSpPr>
          <p:nvPr/>
        </p:nvSpPr>
        <p:spPr bwMode="auto">
          <a:xfrm>
            <a:off x="6588125" y="1714500"/>
            <a:ext cx="1727200" cy="2016125"/>
          </a:xfrm>
          <a:prstGeom prst="rect">
            <a:avLst/>
          </a:prstGeom>
          <a:solidFill>
            <a:srgbClr val="CCFFCC"/>
          </a:solidFill>
          <a:ln w="9525">
            <a:solidFill>
              <a:schemeClr val="tx1"/>
            </a:solidFill>
            <a:miter lim="800000"/>
            <a:headEnd/>
            <a:tailEnd/>
          </a:ln>
        </p:spPr>
        <p:txBody>
          <a:bodyPr wrap="none" anchor="ctr"/>
          <a:lstStyle/>
          <a:p>
            <a:pPr algn="l"/>
            <a:endParaRPr kumimoji="1" lang="ja-JP" altLang="en-US">
              <a:latin typeface="华文细黑" pitchFamily="2" charset="-122"/>
            </a:endParaRPr>
          </a:p>
        </p:txBody>
      </p:sp>
      <p:sp>
        <p:nvSpPr>
          <p:cNvPr id="50" name="AutoShape 40"/>
          <p:cNvSpPr>
            <a:spLocks noChangeArrowheads="1"/>
          </p:cNvSpPr>
          <p:nvPr/>
        </p:nvSpPr>
        <p:spPr bwMode="auto">
          <a:xfrm>
            <a:off x="712788" y="3981450"/>
            <a:ext cx="7775575" cy="938213"/>
          </a:xfrm>
          <a:prstGeom prst="leftRightArrow">
            <a:avLst>
              <a:gd name="adj1" fmla="val 74269"/>
              <a:gd name="adj2" fmla="val 88478"/>
            </a:avLst>
          </a:prstGeom>
          <a:solidFill>
            <a:srgbClr val="D8D2C0"/>
          </a:solidFill>
          <a:ln w="9525">
            <a:noFill/>
            <a:miter lim="800000"/>
            <a:headEnd/>
            <a:tailEnd/>
          </a:ln>
        </p:spPr>
        <p:txBody>
          <a:bodyPr wrap="none" anchor="ctr"/>
          <a:lstStyle/>
          <a:p>
            <a:pPr algn="l"/>
            <a:r>
              <a:rPr kumimoji="1" lang="ja-JP" altLang="en-US" sz="2800">
                <a:latin typeface="华文细黑" pitchFamily="2" charset="-122"/>
              </a:rPr>
              <a:t>一貫設計・開発</a:t>
            </a:r>
          </a:p>
        </p:txBody>
      </p:sp>
      <p:sp>
        <p:nvSpPr>
          <p:cNvPr id="51" name="AutoShape 41"/>
          <p:cNvSpPr>
            <a:spLocks noChangeArrowheads="1"/>
          </p:cNvSpPr>
          <p:nvPr/>
        </p:nvSpPr>
        <p:spPr bwMode="auto">
          <a:xfrm>
            <a:off x="684213" y="3948113"/>
            <a:ext cx="7775575" cy="938212"/>
          </a:xfrm>
          <a:prstGeom prst="leftRightArrow">
            <a:avLst>
              <a:gd name="adj1" fmla="val 74269"/>
              <a:gd name="adj2" fmla="val 88478"/>
            </a:avLst>
          </a:prstGeom>
          <a:solidFill>
            <a:schemeClr val="accent1"/>
          </a:solidFill>
          <a:ln w="9525">
            <a:solidFill>
              <a:srgbClr val="5B81EB"/>
            </a:solidFill>
            <a:miter lim="800000"/>
            <a:headEnd/>
            <a:tailEnd/>
          </a:ln>
        </p:spPr>
        <p:txBody>
          <a:bodyPr wrap="none" anchor="ctr"/>
          <a:lstStyle/>
          <a:p>
            <a:r>
              <a:rPr kumimoji="1" lang="zh-CN" altLang="en-US" sz="2800" dirty="0">
                <a:latin typeface="华文细黑" pitchFamily="2" charset="-122"/>
              </a:rPr>
              <a:t>  </a:t>
            </a:r>
            <a:r>
              <a:rPr kumimoji="1" lang="zh-CN" altLang="en-US" sz="2800" dirty="0" smtClean="0">
                <a:latin typeface="华文细黑" pitchFamily="2" charset="-122"/>
              </a:rPr>
              <a:t>                     品</a:t>
            </a:r>
            <a:r>
              <a:rPr kumimoji="1" lang="zh-CN" altLang="en-US" sz="2800" dirty="0">
                <a:latin typeface="华文细黑" pitchFamily="2" charset="-122"/>
              </a:rPr>
              <a:t>质</a:t>
            </a:r>
            <a:r>
              <a:rPr kumimoji="1" lang="ja-JP" altLang="en-US" sz="2800" dirty="0">
                <a:latin typeface="华文细黑" pitchFamily="2" charset="-122"/>
              </a:rPr>
              <a:t>・</a:t>
            </a:r>
            <a:r>
              <a:rPr kumimoji="1" lang="zh-CN" altLang="en-US" sz="2800" dirty="0">
                <a:latin typeface="华文细黑" pitchFamily="2" charset="-122"/>
              </a:rPr>
              <a:t>效率</a:t>
            </a:r>
            <a:r>
              <a:rPr kumimoji="1" lang="ja-JP" altLang="en-US" sz="2800" dirty="0">
                <a:latin typeface="华文细黑" pitchFamily="2" charset="-122"/>
              </a:rPr>
              <a:t>・</a:t>
            </a:r>
            <a:r>
              <a:rPr kumimoji="1" lang="zh-CN" altLang="en-US" sz="2800" dirty="0" smtClean="0">
                <a:latin typeface="华文细黑" pitchFamily="2" charset="-122"/>
              </a:rPr>
              <a:t>成本 </a:t>
            </a:r>
            <a:endParaRPr kumimoji="1" lang="en-US" altLang="ja-JP" sz="2800" dirty="0">
              <a:latin typeface="华文细黑" pitchFamily="2" charset="-122"/>
            </a:endParaRPr>
          </a:p>
        </p:txBody>
      </p:sp>
      <p:sp>
        <p:nvSpPr>
          <p:cNvPr id="52" name="Text Box 42"/>
          <p:cNvSpPr txBox="1">
            <a:spLocks noChangeArrowheads="1"/>
          </p:cNvSpPr>
          <p:nvPr/>
        </p:nvSpPr>
        <p:spPr bwMode="auto">
          <a:xfrm>
            <a:off x="990600" y="4191000"/>
            <a:ext cx="2438400" cy="523220"/>
          </a:xfrm>
          <a:prstGeom prst="rect">
            <a:avLst/>
          </a:prstGeom>
          <a:noFill/>
          <a:ln w="9525">
            <a:noFill/>
            <a:miter lim="800000"/>
            <a:headEnd/>
            <a:tailEnd/>
          </a:ln>
        </p:spPr>
        <p:txBody>
          <a:bodyPr>
            <a:spAutoFit/>
          </a:bodyPr>
          <a:lstStyle/>
          <a:p>
            <a:pPr algn="l">
              <a:spcBef>
                <a:spcPct val="50000"/>
              </a:spcBef>
            </a:pPr>
            <a:r>
              <a:rPr kumimoji="1" lang="zh-CN" altLang="en-US" sz="1400" dirty="0">
                <a:latin typeface="华文细黑" pitchFamily="2" charset="-122"/>
              </a:rPr>
              <a:t>比亚</a:t>
            </a:r>
            <a:r>
              <a:rPr kumimoji="1" lang="zh-CN" altLang="en-US" sz="1400" dirty="0" smtClean="0">
                <a:latin typeface="华文细黑" pitchFamily="2" charset="-122"/>
              </a:rPr>
              <a:t>迪强</a:t>
            </a:r>
            <a:r>
              <a:rPr kumimoji="1" lang="zh-CN" altLang="en-US" sz="1400" dirty="0">
                <a:latin typeface="华文细黑" pitchFamily="2" charset="-122"/>
              </a:rPr>
              <a:t>大的垂直整合能力 将上下游关键技术有效结合</a:t>
            </a:r>
            <a:endParaRPr kumimoji="1" lang="ja-JP" altLang="en-US" sz="1400" dirty="0">
              <a:latin typeface="华文细黑" pitchFamily="2" charset="-122"/>
            </a:endParaRPr>
          </a:p>
        </p:txBody>
      </p:sp>
      <p:sp>
        <p:nvSpPr>
          <p:cNvPr id="53" name="Text Box 43"/>
          <p:cNvSpPr txBox="1">
            <a:spLocks noChangeArrowheads="1"/>
          </p:cNvSpPr>
          <p:nvPr/>
        </p:nvSpPr>
        <p:spPr bwMode="auto">
          <a:xfrm>
            <a:off x="6084888" y="4164013"/>
            <a:ext cx="2087562" cy="517525"/>
          </a:xfrm>
          <a:prstGeom prst="rect">
            <a:avLst/>
          </a:prstGeom>
          <a:noFill/>
          <a:ln w="9525">
            <a:noFill/>
            <a:miter lim="800000"/>
            <a:headEnd/>
            <a:tailEnd/>
          </a:ln>
        </p:spPr>
        <p:txBody>
          <a:bodyPr>
            <a:spAutoFit/>
          </a:bodyPr>
          <a:lstStyle/>
          <a:p>
            <a:pPr algn="l">
              <a:spcBef>
                <a:spcPct val="50000"/>
              </a:spcBef>
            </a:pPr>
            <a:r>
              <a:rPr kumimoji="1" lang="zh-CN" altLang="en-US" sz="1400">
                <a:latin typeface="华文细黑" pitchFamily="2" charset="-122"/>
              </a:rPr>
              <a:t>为客户提供高性价比绿色照明产品</a:t>
            </a:r>
            <a:endParaRPr kumimoji="1" lang="ja-JP" altLang="en-US" sz="1400">
              <a:latin typeface="华文细黑" pitchFamily="2" charset="-122"/>
            </a:endParaRPr>
          </a:p>
        </p:txBody>
      </p:sp>
      <p:pic>
        <p:nvPicPr>
          <p:cNvPr id="54" name="Picture 45"/>
          <p:cNvPicPr preferRelativeResize="0">
            <a:picLocks noChangeAspect="1" noChangeArrowheads="1"/>
          </p:cNvPicPr>
          <p:nvPr/>
        </p:nvPicPr>
        <p:blipFill>
          <a:blip r:embed="rId2" cstate="print"/>
          <a:srcRect/>
          <a:stretch>
            <a:fillRect/>
          </a:stretch>
        </p:blipFill>
        <p:spPr bwMode="auto">
          <a:xfrm>
            <a:off x="5507038" y="2430463"/>
            <a:ext cx="647700" cy="231775"/>
          </a:xfrm>
          <a:prstGeom prst="rect">
            <a:avLst/>
          </a:prstGeom>
          <a:solidFill>
            <a:srgbClr val="CCFFCC"/>
          </a:solidFill>
          <a:ln w="9525">
            <a:noFill/>
            <a:miter lim="800000"/>
            <a:headEnd/>
            <a:tailEnd/>
          </a:ln>
        </p:spPr>
      </p:pic>
      <p:pic>
        <p:nvPicPr>
          <p:cNvPr id="55" name="Picture 46"/>
          <p:cNvPicPr preferRelativeResize="0">
            <a:picLocks noChangeAspect="1" noChangeArrowheads="1"/>
          </p:cNvPicPr>
          <p:nvPr/>
        </p:nvPicPr>
        <p:blipFill>
          <a:blip r:embed="rId2" cstate="print"/>
          <a:srcRect/>
          <a:stretch>
            <a:fillRect/>
          </a:stretch>
        </p:blipFill>
        <p:spPr bwMode="auto">
          <a:xfrm>
            <a:off x="5219700" y="2287588"/>
            <a:ext cx="647700" cy="231775"/>
          </a:xfrm>
          <a:prstGeom prst="rect">
            <a:avLst/>
          </a:prstGeom>
          <a:solidFill>
            <a:srgbClr val="CCFFCC"/>
          </a:solidFill>
          <a:ln w="9525">
            <a:noFill/>
            <a:miter lim="800000"/>
            <a:headEnd/>
            <a:tailEnd/>
          </a:ln>
        </p:spPr>
      </p:pic>
      <p:pic>
        <p:nvPicPr>
          <p:cNvPr id="56" name="Picture 47"/>
          <p:cNvPicPr preferRelativeResize="0">
            <a:picLocks noChangeAspect="1" noChangeArrowheads="1"/>
          </p:cNvPicPr>
          <p:nvPr/>
        </p:nvPicPr>
        <p:blipFill>
          <a:blip r:embed="rId2" cstate="print"/>
          <a:srcRect/>
          <a:stretch>
            <a:fillRect/>
          </a:stretch>
        </p:blipFill>
        <p:spPr bwMode="auto">
          <a:xfrm>
            <a:off x="4787900" y="2143125"/>
            <a:ext cx="647700" cy="231775"/>
          </a:xfrm>
          <a:prstGeom prst="rect">
            <a:avLst/>
          </a:prstGeom>
          <a:solidFill>
            <a:srgbClr val="CCFFCC"/>
          </a:solidFill>
          <a:ln w="9525">
            <a:noFill/>
            <a:miter lim="800000"/>
            <a:headEnd/>
            <a:tailEnd/>
          </a:ln>
        </p:spPr>
      </p:pic>
      <p:pic>
        <p:nvPicPr>
          <p:cNvPr id="57" name="Picture 52"/>
          <p:cNvPicPr>
            <a:picLocks noChangeAspect="1" noChangeArrowheads="1"/>
          </p:cNvPicPr>
          <p:nvPr/>
        </p:nvPicPr>
        <p:blipFill>
          <a:blip r:embed="rId3" cstate="print">
            <a:clrChange>
              <a:clrFrom>
                <a:srgbClr val="FEFE97"/>
              </a:clrFrom>
              <a:clrTo>
                <a:srgbClr val="FEFE97">
                  <a:alpha val="0"/>
                </a:srgbClr>
              </a:clrTo>
            </a:clrChange>
          </a:blip>
          <a:srcRect/>
          <a:stretch>
            <a:fillRect/>
          </a:stretch>
        </p:blipFill>
        <p:spPr bwMode="auto">
          <a:xfrm>
            <a:off x="4714875" y="3079750"/>
            <a:ext cx="1427163" cy="268288"/>
          </a:xfrm>
          <a:prstGeom prst="rect">
            <a:avLst/>
          </a:prstGeom>
          <a:noFill/>
          <a:ln w="9525" algn="ctr">
            <a:noFill/>
            <a:miter lim="800000"/>
            <a:headEnd/>
            <a:tailEnd/>
          </a:ln>
        </p:spPr>
      </p:pic>
      <p:sp>
        <p:nvSpPr>
          <p:cNvPr id="60" name="AutoShape 72"/>
          <p:cNvSpPr>
            <a:spLocks noChangeArrowheads="1"/>
          </p:cNvSpPr>
          <p:nvPr/>
        </p:nvSpPr>
        <p:spPr bwMode="auto">
          <a:xfrm>
            <a:off x="989013" y="1269801"/>
            <a:ext cx="1144587" cy="330598"/>
          </a:xfrm>
          <a:prstGeom prst="roundRect">
            <a:avLst>
              <a:gd name="adj" fmla="val 16667"/>
            </a:avLst>
          </a:prstGeom>
          <a:solidFill>
            <a:schemeClr val="bg1"/>
          </a:solidFill>
          <a:ln w="19050" algn="ctr">
            <a:solidFill>
              <a:schemeClr val="tx1"/>
            </a:solidFill>
            <a:round/>
            <a:headEnd/>
            <a:tailEnd/>
          </a:ln>
          <a:effectLst>
            <a:outerShdw dist="53882" dir="2700000" algn="ctr" rotWithShape="0">
              <a:schemeClr val="bg2">
                <a:alpha val="50000"/>
              </a:schemeClr>
            </a:outerShdw>
          </a:effectLst>
        </p:spPr>
        <p:txBody>
          <a:bodyPr lIns="90000" tIns="10800" rIns="90000" bIns="10800" anchor="ctr">
            <a:spAutoFit/>
          </a:bodyPr>
          <a:lstStyle/>
          <a:p>
            <a:r>
              <a:rPr kumimoji="1" lang="zh-CN" altLang="en-US" dirty="0" smtClean="0">
                <a:latin typeface="华文细黑" pitchFamily="2" charset="-122"/>
              </a:rPr>
              <a:t>     芯</a:t>
            </a:r>
            <a:r>
              <a:rPr kumimoji="1" lang="zh-CN" altLang="en-US" dirty="0">
                <a:latin typeface="华文细黑" pitchFamily="2" charset="-122"/>
              </a:rPr>
              <a:t>片</a:t>
            </a:r>
          </a:p>
        </p:txBody>
      </p:sp>
      <p:sp>
        <p:nvSpPr>
          <p:cNvPr id="61" name="AutoShape 73"/>
          <p:cNvSpPr>
            <a:spLocks noChangeArrowheads="1"/>
          </p:cNvSpPr>
          <p:nvPr/>
        </p:nvSpPr>
        <p:spPr bwMode="auto">
          <a:xfrm>
            <a:off x="4865688" y="1262063"/>
            <a:ext cx="1382712" cy="346075"/>
          </a:xfrm>
          <a:prstGeom prst="roundRect">
            <a:avLst>
              <a:gd name="adj" fmla="val 16667"/>
            </a:avLst>
          </a:prstGeom>
          <a:solidFill>
            <a:schemeClr val="bg1"/>
          </a:solidFill>
          <a:ln w="19050" algn="ctr">
            <a:solidFill>
              <a:schemeClr val="tx1"/>
            </a:solidFill>
            <a:round/>
            <a:headEnd/>
            <a:tailEnd/>
          </a:ln>
          <a:effectLst>
            <a:outerShdw dist="53882" dir="2700000" algn="ctr" rotWithShape="0">
              <a:schemeClr val="bg2">
                <a:alpha val="50000"/>
              </a:schemeClr>
            </a:outerShdw>
          </a:effectLst>
        </p:spPr>
        <p:txBody>
          <a:bodyPr lIns="90000" tIns="10800" rIns="90000" bIns="10800" anchor="ctr">
            <a:spAutoFit/>
          </a:bodyPr>
          <a:lstStyle/>
          <a:p>
            <a:r>
              <a:rPr kumimoji="1" lang="zh-CN" altLang="en-US">
                <a:latin typeface="华文细黑" pitchFamily="2" charset="-122"/>
              </a:rPr>
              <a:t>模块化设计</a:t>
            </a:r>
          </a:p>
        </p:txBody>
      </p:sp>
      <p:sp>
        <p:nvSpPr>
          <p:cNvPr id="62" name="AutoShape 74"/>
          <p:cNvSpPr>
            <a:spLocks noChangeArrowheads="1"/>
          </p:cNvSpPr>
          <p:nvPr/>
        </p:nvSpPr>
        <p:spPr bwMode="auto">
          <a:xfrm>
            <a:off x="6780213" y="1295201"/>
            <a:ext cx="1290637" cy="330598"/>
          </a:xfrm>
          <a:prstGeom prst="roundRect">
            <a:avLst>
              <a:gd name="adj" fmla="val 16667"/>
            </a:avLst>
          </a:prstGeom>
          <a:solidFill>
            <a:schemeClr val="bg1"/>
          </a:solidFill>
          <a:ln w="19050" algn="ctr">
            <a:solidFill>
              <a:schemeClr val="tx1"/>
            </a:solidFill>
            <a:round/>
            <a:headEnd/>
            <a:tailEnd/>
          </a:ln>
          <a:effectLst>
            <a:outerShdw dist="53882" dir="2700000" algn="ctr" rotWithShape="0">
              <a:schemeClr val="bg2">
                <a:alpha val="50000"/>
              </a:schemeClr>
            </a:outerShdw>
          </a:effectLst>
        </p:spPr>
        <p:txBody>
          <a:bodyPr lIns="90000" tIns="10800" rIns="90000" bIns="10800" anchor="ctr">
            <a:spAutoFit/>
          </a:bodyPr>
          <a:lstStyle/>
          <a:p>
            <a:r>
              <a:rPr kumimoji="1" lang="zh-CN" altLang="en-US" dirty="0" smtClean="0">
                <a:latin typeface="华文细黑" pitchFamily="2" charset="-122"/>
              </a:rPr>
              <a:t>  照明应用</a:t>
            </a:r>
            <a:endParaRPr kumimoji="1" lang="ja-JP" altLang="en-US" dirty="0">
              <a:latin typeface="华文细黑" pitchFamily="2" charset="-122"/>
            </a:endParaRPr>
          </a:p>
        </p:txBody>
      </p:sp>
      <p:pic>
        <p:nvPicPr>
          <p:cNvPr id="63" name="Picture 36" descr="5"/>
          <p:cNvPicPr>
            <a:picLocks noChangeAspect="1" noChangeArrowheads="1"/>
          </p:cNvPicPr>
          <p:nvPr/>
        </p:nvPicPr>
        <p:blipFill>
          <a:blip r:embed="rId4" cstate="print"/>
          <a:srcRect/>
          <a:stretch>
            <a:fillRect/>
          </a:stretch>
        </p:blipFill>
        <p:spPr bwMode="auto">
          <a:xfrm>
            <a:off x="7391400" y="2895600"/>
            <a:ext cx="609600" cy="838200"/>
          </a:xfrm>
          <a:prstGeom prst="rect">
            <a:avLst/>
          </a:prstGeom>
          <a:noFill/>
          <a:ln w="9525">
            <a:noFill/>
            <a:miter lim="800000"/>
            <a:headEnd/>
            <a:tailEnd/>
          </a:ln>
        </p:spPr>
      </p:pic>
      <p:pic>
        <p:nvPicPr>
          <p:cNvPr id="64" name="Picture 3" descr="3"/>
          <p:cNvPicPr>
            <a:picLocks noChangeAspect="1" noChangeArrowheads="1"/>
          </p:cNvPicPr>
          <p:nvPr/>
        </p:nvPicPr>
        <p:blipFill>
          <a:blip r:embed="rId5" cstate="print"/>
          <a:srcRect/>
          <a:stretch>
            <a:fillRect/>
          </a:stretch>
        </p:blipFill>
        <p:spPr bwMode="auto">
          <a:xfrm>
            <a:off x="7086600" y="1828800"/>
            <a:ext cx="847725" cy="468313"/>
          </a:xfrm>
          <a:prstGeom prst="rect">
            <a:avLst/>
          </a:prstGeom>
          <a:noFill/>
          <a:ln w="9525">
            <a:noFill/>
            <a:miter lim="800000"/>
            <a:headEnd/>
            <a:tailEnd/>
          </a:ln>
        </p:spPr>
      </p:pic>
      <p:pic>
        <p:nvPicPr>
          <p:cNvPr id="65" name="Picture 4" descr="2"/>
          <p:cNvPicPr>
            <a:picLocks noChangeAspect="1" noChangeArrowheads="1"/>
          </p:cNvPicPr>
          <p:nvPr/>
        </p:nvPicPr>
        <p:blipFill>
          <a:blip r:embed="rId6" cstate="print"/>
          <a:srcRect/>
          <a:stretch>
            <a:fillRect/>
          </a:stretch>
        </p:blipFill>
        <p:spPr bwMode="auto">
          <a:xfrm>
            <a:off x="7010400" y="2362200"/>
            <a:ext cx="858838" cy="484188"/>
          </a:xfrm>
          <a:prstGeom prst="rect">
            <a:avLst/>
          </a:prstGeom>
          <a:noFill/>
          <a:ln w="9525">
            <a:noFill/>
            <a:miter lim="800000"/>
            <a:headEnd/>
            <a:tailEnd/>
          </a:ln>
        </p:spPr>
      </p:pic>
      <p:sp>
        <p:nvSpPr>
          <p:cNvPr id="66" name="Rectangle 36"/>
          <p:cNvSpPr>
            <a:spLocks noChangeArrowheads="1"/>
          </p:cNvSpPr>
          <p:nvPr/>
        </p:nvSpPr>
        <p:spPr bwMode="auto">
          <a:xfrm>
            <a:off x="2667000" y="1676400"/>
            <a:ext cx="1727200" cy="2016125"/>
          </a:xfrm>
          <a:prstGeom prst="rect">
            <a:avLst/>
          </a:prstGeom>
          <a:solidFill>
            <a:srgbClr val="CCFFCC"/>
          </a:solidFill>
          <a:ln w="9525">
            <a:solidFill>
              <a:schemeClr val="tx1"/>
            </a:solidFill>
            <a:miter lim="800000"/>
            <a:headEnd/>
            <a:tailEnd/>
          </a:ln>
        </p:spPr>
        <p:txBody>
          <a:bodyPr wrap="none" anchor="ctr"/>
          <a:lstStyle/>
          <a:p>
            <a:pPr algn="l"/>
            <a:endParaRPr kumimoji="1" lang="ja-JP" altLang="ja-JP">
              <a:latin typeface="华文细黑" pitchFamily="2" charset="-122"/>
            </a:endParaRPr>
          </a:p>
        </p:txBody>
      </p:sp>
      <p:pic>
        <p:nvPicPr>
          <p:cNvPr id="67" name="Picture 7"/>
          <p:cNvPicPr>
            <a:picLocks noChangeAspect="1" noChangeArrowheads="1"/>
          </p:cNvPicPr>
          <p:nvPr/>
        </p:nvPicPr>
        <p:blipFill>
          <a:blip r:embed="rId7" cstate="print"/>
          <a:srcRect/>
          <a:stretch>
            <a:fillRect/>
          </a:stretch>
        </p:blipFill>
        <p:spPr bwMode="auto">
          <a:xfrm>
            <a:off x="1143000" y="1752600"/>
            <a:ext cx="762000" cy="831850"/>
          </a:xfrm>
          <a:prstGeom prst="rect">
            <a:avLst/>
          </a:prstGeom>
          <a:noFill/>
          <a:ln w="9525">
            <a:noFill/>
            <a:miter lim="800000"/>
            <a:headEnd/>
            <a:tailEnd/>
          </a:ln>
        </p:spPr>
      </p:pic>
      <p:pic>
        <p:nvPicPr>
          <p:cNvPr id="68" name="Picture 44" descr="21205_1_documentA"/>
          <p:cNvPicPr preferRelativeResize="0">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76600" y="1981200"/>
            <a:ext cx="492125" cy="504825"/>
          </a:xfrm>
          <a:prstGeom prst="rect">
            <a:avLst/>
          </a:prstGeom>
          <a:noFill/>
          <a:ln w="9525">
            <a:noFill/>
            <a:miter lim="800000"/>
            <a:headEnd/>
            <a:tailEnd/>
          </a:ln>
        </p:spPr>
      </p:pic>
      <p:pic>
        <p:nvPicPr>
          <p:cNvPr id="69" name="Picture 48" descr="chip_img03"/>
          <p:cNvPicPr preferRelativeResize="0">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76600" y="2938463"/>
            <a:ext cx="576263" cy="481012"/>
          </a:xfrm>
          <a:prstGeom prst="rect">
            <a:avLst/>
          </a:prstGeom>
          <a:noFill/>
          <a:ln w="9525">
            <a:noFill/>
            <a:miter lim="800000"/>
            <a:headEnd/>
            <a:tailEnd/>
          </a:ln>
        </p:spPr>
      </p:pic>
      <p:pic>
        <p:nvPicPr>
          <p:cNvPr id="70" name="Picture 2"/>
          <p:cNvPicPr>
            <a:picLocks noChangeAspect="1" noChangeArrowheads="1"/>
          </p:cNvPicPr>
          <p:nvPr/>
        </p:nvPicPr>
        <p:blipFill>
          <a:blip r:embed="rId10" cstate="print"/>
          <a:srcRect/>
          <a:stretch>
            <a:fillRect/>
          </a:stretch>
        </p:blipFill>
        <p:spPr bwMode="auto">
          <a:xfrm>
            <a:off x="1524000" y="2667000"/>
            <a:ext cx="828675" cy="723900"/>
          </a:xfrm>
          <a:prstGeom prst="rect">
            <a:avLst/>
          </a:prstGeom>
          <a:noFill/>
          <a:ln w="9525">
            <a:noFill/>
            <a:miter lim="800000"/>
            <a:headEnd/>
            <a:tailEnd/>
          </a:ln>
        </p:spPr>
      </p:pic>
      <p:sp>
        <p:nvSpPr>
          <p:cNvPr id="71" name="AutoShape 72"/>
          <p:cNvSpPr>
            <a:spLocks noChangeArrowheads="1"/>
          </p:cNvSpPr>
          <p:nvPr/>
        </p:nvSpPr>
        <p:spPr bwMode="auto">
          <a:xfrm>
            <a:off x="2741613" y="1269801"/>
            <a:ext cx="1601787" cy="330598"/>
          </a:xfrm>
          <a:prstGeom prst="roundRect">
            <a:avLst>
              <a:gd name="adj" fmla="val 16667"/>
            </a:avLst>
          </a:prstGeom>
          <a:solidFill>
            <a:schemeClr val="bg1"/>
          </a:solidFill>
          <a:ln w="19050" algn="ctr">
            <a:solidFill>
              <a:schemeClr val="tx1"/>
            </a:solidFill>
            <a:round/>
            <a:headEnd/>
            <a:tailEnd/>
          </a:ln>
          <a:effectLst>
            <a:outerShdw dist="53882" dir="2700000" algn="ctr" rotWithShape="0">
              <a:schemeClr val="bg2">
                <a:alpha val="50000"/>
              </a:schemeClr>
            </a:outerShdw>
          </a:effectLst>
        </p:spPr>
        <p:txBody>
          <a:bodyPr lIns="90000" tIns="10800" rIns="90000" bIns="10800" anchor="ctr">
            <a:spAutoFit/>
          </a:bodyPr>
          <a:lstStyle/>
          <a:p>
            <a:r>
              <a:rPr kumimoji="1" lang="zh-CN" altLang="en-US" dirty="0" smtClean="0">
                <a:latin typeface="华文细黑" pitchFamily="2" charset="-122"/>
              </a:rPr>
              <a:t>     电</a:t>
            </a:r>
            <a:r>
              <a:rPr kumimoji="1" lang="zh-CN" altLang="en-US" dirty="0">
                <a:latin typeface="华文细黑" pitchFamily="2" charset="-122"/>
              </a:rPr>
              <a:t>子器件</a:t>
            </a:r>
          </a:p>
        </p:txBody>
      </p:sp>
      <p:sp>
        <p:nvSpPr>
          <p:cNvPr id="72" name="Rectangle 41"/>
          <p:cNvSpPr>
            <a:spLocks noChangeArrowheads="1"/>
          </p:cNvSpPr>
          <p:nvPr/>
        </p:nvSpPr>
        <p:spPr bwMode="auto">
          <a:xfrm>
            <a:off x="3851920" y="3710360"/>
            <a:ext cx="1327150" cy="366712"/>
          </a:xfrm>
          <a:prstGeom prst="rect">
            <a:avLst/>
          </a:prstGeom>
          <a:noFill/>
          <a:ln w="9525" algn="ctr">
            <a:noFill/>
            <a:miter lim="800000"/>
            <a:headEnd/>
            <a:tailEnd/>
          </a:ln>
          <a:effectLst>
            <a:prstShdw prst="shdw13" dist="53882" dir="13500000">
              <a:schemeClr val="bg2">
                <a:alpha val="50000"/>
              </a:schemeClr>
            </a:prstShdw>
          </a:effectLst>
        </p:spPr>
        <p:txBody>
          <a:bodyPr wrap="none">
            <a:spAutoFit/>
          </a:bodyPr>
          <a:lstStyle/>
          <a:p>
            <a:r>
              <a:rPr lang="zh-CN" altLang="en-US" b="1" dirty="0">
                <a:effectLst>
                  <a:outerShdw blurRad="38100" dist="38100" dir="2700000" algn="tl">
                    <a:srgbClr val="C0C0C0"/>
                  </a:outerShdw>
                </a:effectLst>
              </a:rPr>
              <a:t>前行的足迹</a:t>
            </a:r>
          </a:p>
        </p:txBody>
      </p:sp>
      <p:sp>
        <p:nvSpPr>
          <p:cNvPr id="58"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17</a:t>
            </a:fld>
            <a:endParaRPr lang="en-US" altLang="zh-CN" smtClean="0">
              <a:ea typeface="宋体" charset="-122"/>
            </a:endParaRPr>
          </a:p>
        </p:txBody>
      </p:sp>
      <p:sp>
        <p:nvSpPr>
          <p:cNvPr id="6" name="TextBox 5"/>
          <p:cNvSpPr txBox="1"/>
          <p:nvPr/>
        </p:nvSpPr>
        <p:spPr>
          <a:xfrm>
            <a:off x="251520" y="980728"/>
            <a:ext cx="2592288" cy="430887"/>
          </a:xfrm>
          <a:prstGeom prst="rect">
            <a:avLst/>
          </a:prstGeom>
          <a:noFill/>
        </p:spPr>
        <p:txBody>
          <a:bodyPr wrap="square" rtlCol="0">
            <a:spAutoFit/>
          </a:bodyPr>
          <a:lstStyle/>
          <a:p>
            <a:r>
              <a:rPr lang="en-US" altLang="zh-CN" sz="2200" b="1" dirty="0" smtClean="0"/>
              <a:t>3. </a:t>
            </a:r>
            <a:r>
              <a:rPr lang="zh-CN" altLang="en-US" sz="2200" b="1" dirty="0" smtClean="0"/>
              <a:t>企业实力</a:t>
            </a:r>
          </a:p>
        </p:txBody>
      </p:sp>
      <p:grpSp>
        <p:nvGrpSpPr>
          <p:cNvPr id="2" name="组合 13"/>
          <p:cNvGrpSpPr/>
          <p:nvPr/>
        </p:nvGrpSpPr>
        <p:grpSpPr>
          <a:xfrm>
            <a:off x="6000760" y="4748536"/>
            <a:ext cx="2286016" cy="1205209"/>
            <a:chOff x="428024" y="2907756"/>
            <a:chExt cx="3804678" cy="1774659"/>
          </a:xfrm>
          <a:effectLst/>
        </p:grpSpPr>
        <p:sp>
          <p:nvSpPr>
            <p:cNvPr id="8"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4" name="组合 14"/>
            <p:cNvGrpSpPr/>
            <p:nvPr/>
          </p:nvGrpSpPr>
          <p:grpSpPr>
            <a:xfrm>
              <a:off x="642910" y="2907756"/>
              <a:ext cx="3391093" cy="1480517"/>
              <a:chOff x="714348" y="4424930"/>
              <a:chExt cx="3552978" cy="1764902"/>
            </a:xfrm>
            <a:scene3d>
              <a:camera prst="perspectiveRelaxedModerately"/>
              <a:lightRig rig="balanced" dir="t"/>
            </a:scene3d>
          </p:grpSpPr>
          <p:sp>
            <p:nvSpPr>
              <p:cNvPr id="10" name="Oval 32"/>
              <p:cNvSpPr>
                <a:spLocks noChangeArrowheads="1"/>
              </p:cNvSpPr>
              <p:nvPr/>
            </p:nvSpPr>
            <p:spPr bwMode="auto">
              <a:xfrm>
                <a:off x="714348" y="4424930"/>
                <a:ext cx="3552978" cy="1764902"/>
              </a:xfrm>
              <a:prstGeom prst="ellipse">
                <a:avLst/>
              </a:prstGeom>
              <a:gradFill flip="none" rotWithShape="1">
                <a:gsLst>
                  <a:gs pos="99000">
                    <a:srgbClr val="0070C0"/>
                  </a:gs>
                  <a:gs pos="0">
                    <a:srgbClr val="00B0F0"/>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11"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5" name="组合 13"/>
          <p:cNvGrpSpPr/>
          <p:nvPr/>
        </p:nvGrpSpPr>
        <p:grpSpPr>
          <a:xfrm>
            <a:off x="3500430" y="4748536"/>
            <a:ext cx="2286016" cy="1205209"/>
            <a:chOff x="428024" y="2907756"/>
            <a:chExt cx="3804678" cy="1774659"/>
          </a:xfrm>
          <a:effectLst/>
        </p:grpSpPr>
        <p:sp>
          <p:nvSpPr>
            <p:cNvPr id="13"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7" name="组合 14"/>
            <p:cNvGrpSpPr/>
            <p:nvPr/>
          </p:nvGrpSpPr>
          <p:grpSpPr>
            <a:xfrm>
              <a:off x="642910" y="2907756"/>
              <a:ext cx="3391093" cy="1480517"/>
              <a:chOff x="714348" y="4424930"/>
              <a:chExt cx="3552978" cy="1764902"/>
            </a:xfrm>
            <a:scene3d>
              <a:camera prst="perspectiveRelaxedModerately"/>
              <a:lightRig rig="balanced" dir="t"/>
            </a:scene3d>
          </p:grpSpPr>
          <p:sp>
            <p:nvSpPr>
              <p:cNvPr id="15" name="Oval 32"/>
              <p:cNvSpPr>
                <a:spLocks noChangeArrowheads="1"/>
              </p:cNvSpPr>
              <p:nvPr/>
            </p:nvSpPr>
            <p:spPr bwMode="auto">
              <a:xfrm>
                <a:off x="714348" y="4424930"/>
                <a:ext cx="3552978" cy="1764902"/>
              </a:xfrm>
              <a:prstGeom prst="ellipse">
                <a:avLst/>
              </a:prstGeom>
              <a:gradFill flip="none" rotWithShape="1">
                <a:gsLst>
                  <a:gs pos="99000">
                    <a:srgbClr val="339933"/>
                  </a:gs>
                  <a:gs pos="0">
                    <a:srgbClr val="70D34D"/>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16"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9" name="组合 13"/>
          <p:cNvGrpSpPr/>
          <p:nvPr/>
        </p:nvGrpSpPr>
        <p:grpSpPr>
          <a:xfrm>
            <a:off x="857224" y="4748536"/>
            <a:ext cx="2286016" cy="1205209"/>
            <a:chOff x="428024" y="2907756"/>
            <a:chExt cx="3804678" cy="1774659"/>
          </a:xfrm>
          <a:effectLst/>
        </p:grpSpPr>
        <p:sp>
          <p:nvSpPr>
            <p:cNvPr id="20"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12" name="组合 14"/>
            <p:cNvGrpSpPr/>
            <p:nvPr/>
          </p:nvGrpSpPr>
          <p:grpSpPr>
            <a:xfrm>
              <a:off x="642910" y="2907756"/>
              <a:ext cx="3391093" cy="1480517"/>
              <a:chOff x="714348" y="4424930"/>
              <a:chExt cx="3552978" cy="1764902"/>
            </a:xfrm>
            <a:scene3d>
              <a:camera prst="perspectiveRelaxedModerately"/>
              <a:lightRig rig="balanced" dir="t"/>
            </a:scene3d>
          </p:grpSpPr>
          <p:sp>
            <p:nvSpPr>
              <p:cNvPr id="22" name="Oval 32"/>
              <p:cNvSpPr>
                <a:spLocks noChangeArrowheads="1"/>
              </p:cNvSpPr>
              <p:nvPr/>
            </p:nvSpPr>
            <p:spPr bwMode="auto">
              <a:xfrm>
                <a:off x="714348" y="4424930"/>
                <a:ext cx="3552978" cy="1764902"/>
              </a:xfrm>
              <a:prstGeom prst="ellipse">
                <a:avLst/>
              </a:prstGeom>
              <a:gradFill flip="none" rotWithShape="1">
                <a:gsLst>
                  <a:gs pos="99000">
                    <a:srgbClr val="FFC000"/>
                  </a:gs>
                  <a:gs pos="0">
                    <a:schemeClr val="accent6"/>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23"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sp>
        <p:nvSpPr>
          <p:cNvPr id="24" name="椭圆 23"/>
          <p:cNvSpPr/>
          <p:nvPr/>
        </p:nvSpPr>
        <p:spPr bwMode="auto">
          <a:xfrm>
            <a:off x="1357290" y="2176768"/>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3"/>
          <p:cNvSpPr/>
          <p:nvPr/>
        </p:nvSpPr>
        <p:spPr bwMode="auto">
          <a:xfrm>
            <a:off x="1397447" y="3918070"/>
            <a:ext cx="1273472" cy="1084965"/>
          </a:xfrm>
          <a:prstGeom prst="ellipse">
            <a:avLst/>
          </a:prstGeom>
          <a:gradFill>
            <a:gsLst>
              <a:gs pos="15000">
                <a:srgbClr val="FFC000"/>
              </a:gs>
              <a:gs pos="80000">
                <a:srgbClr val="CA8702"/>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800100" prstMaterial="metal">
            <a:bevelT w="0" h="0" prst="coolSlant"/>
            <a:extrusionClr>
              <a:srgbClr val="CA8702"/>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a:off x="4000496" y="2234811"/>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8"/>
          <p:cNvSpPr/>
          <p:nvPr/>
        </p:nvSpPr>
        <p:spPr bwMode="auto">
          <a:xfrm>
            <a:off x="4040653" y="3449257"/>
            <a:ext cx="1273472" cy="1084965"/>
          </a:xfrm>
          <a:prstGeom prst="ellipse">
            <a:avLst/>
          </a:prstGeom>
          <a:gradFill>
            <a:gsLst>
              <a:gs pos="15000">
                <a:srgbClr val="339933"/>
              </a:gs>
              <a:gs pos="80000">
                <a:srgbClr val="70D34D"/>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1352550" prstMaterial="metal">
            <a:bevelT w="0" h="0" prst="coolSlant"/>
            <a:extrusionClr>
              <a:srgbClr val="339933"/>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a:off x="6500826" y="2154136"/>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a:off x="6541132" y="2725640"/>
            <a:ext cx="1273472" cy="1084965"/>
          </a:xfrm>
          <a:prstGeom prst="ellipse">
            <a:avLst/>
          </a:prstGeom>
          <a:gradFill>
            <a:gsLst>
              <a:gs pos="15000">
                <a:srgbClr val="0070C0"/>
              </a:gs>
              <a:gs pos="80000">
                <a:srgbClr val="00B0F0"/>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2159000" prstMaterial="metal">
            <a:bevelT w="0" h="0" prst="coolSlant"/>
            <a:extrusionClr>
              <a:srgbClr val="0070C0"/>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grpSp>
        <p:nvGrpSpPr>
          <p:cNvPr id="14" name="组合 2275"/>
          <p:cNvGrpSpPr/>
          <p:nvPr/>
        </p:nvGrpSpPr>
        <p:grpSpPr>
          <a:xfrm>
            <a:off x="4087883" y="1700246"/>
            <a:ext cx="1188288" cy="1181673"/>
            <a:chOff x="5347294" y="1769050"/>
            <a:chExt cx="1117380" cy="1111159"/>
          </a:xfrm>
        </p:grpSpPr>
        <p:grpSp>
          <p:nvGrpSpPr>
            <p:cNvPr id="17" name="组合 35"/>
            <p:cNvGrpSpPr/>
            <p:nvPr/>
          </p:nvGrpSpPr>
          <p:grpSpPr>
            <a:xfrm>
              <a:off x="5347294" y="1769050"/>
              <a:ext cx="1117380" cy="1111159"/>
              <a:chOff x="2768596" y="3009896"/>
              <a:chExt cx="2214578" cy="2214578"/>
            </a:xfrm>
          </p:grpSpPr>
          <p:sp>
            <p:nvSpPr>
              <p:cNvPr id="33" name="椭圆 32"/>
              <p:cNvSpPr/>
              <p:nvPr/>
            </p:nvSpPr>
            <p:spPr>
              <a:xfrm>
                <a:off x="2768596" y="3009896"/>
                <a:ext cx="2214578" cy="2214578"/>
              </a:xfrm>
              <a:prstGeom prst="ellipse">
                <a:avLst/>
              </a:prstGeom>
              <a:gradFill flip="none" rotWithShape="1">
                <a:gsLst>
                  <a:gs pos="0">
                    <a:srgbClr val="70D34D"/>
                  </a:gs>
                  <a:gs pos="65000">
                    <a:srgbClr val="339933"/>
                  </a:gs>
                  <a:gs pos="82000">
                    <a:srgbClr val="339933"/>
                  </a:gs>
                </a:gsLst>
                <a:path path="circle">
                  <a:fillToRect l="50000" t="50000" r="50000" b="50000"/>
                </a:path>
                <a:tileRect/>
              </a:gra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 Box 39"/>
            <p:cNvSpPr txBox="1">
              <a:spLocks noChangeArrowheads="1"/>
            </p:cNvSpPr>
            <p:nvPr/>
          </p:nvSpPr>
          <p:spPr bwMode="auto">
            <a:xfrm>
              <a:off x="5349489" y="2041483"/>
              <a:ext cx="1109151" cy="372918"/>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资金实力</a:t>
              </a:r>
              <a:endParaRPr lang="zh-CN" altLang="en-US" b="1" dirty="0">
                <a:solidFill>
                  <a:schemeClr val="bg1"/>
                </a:solidFill>
                <a:latin typeface="微软雅黑" pitchFamily="34" charset="-122"/>
                <a:ea typeface="微软雅黑" pitchFamily="34" charset="-122"/>
              </a:endParaRPr>
            </a:p>
          </p:txBody>
        </p:sp>
      </p:grpSp>
      <p:grpSp>
        <p:nvGrpSpPr>
          <p:cNvPr id="18" name="组合 2280"/>
          <p:cNvGrpSpPr/>
          <p:nvPr/>
        </p:nvGrpSpPr>
        <p:grpSpPr>
          <a:xfrm>
            <a:off x="1403648" y="1700808"/>
            <a:ext cx="1188288" cy="1181673"/>
            <a:chOff x="5347294" y="1769050"/>
            <a:chExt cx="1117380" cy="1111159"/>
          </a:xfrm>
        </p:grpSpPr>
        <p:grpSp>
          <p:nvGrpSpPr>
            <p:cNvPr id="19" name="组合 35"/>
            <p:cNvGrpSpPr/>
            <p:nvPr/>
          </p:nvGrpSpPr>
          <p:grpSpPr>
            <a:xfrm>
              <a:off x="5347294" y="1769050"/>
              <a:ext cx="1117380" cy="1111159"/>
              <a:chOff x="2768596" y="3009896"/>
              <a:chExt cx="2214578" cy="2214578"/>
            </a:xfrm>
          </p:grpSpPr>
          <p:sp>
            <p:nvSpPr>
              <p:cNvPr id="38" name="椭圆 37"/>
              <p:cNvSpPr/>
              <p:nvPr/>
            </p:nvSpPr>
            <p:spPr>
              <a:xfrm>
                <a:off x="2768596" y="3009896"/>
                <a:ext cx="2214578" cy="2214578"/>
              </a:xfrm>
              <a:prstGeom prst="ellipse">
                <a:avLst/>
              </a:prstGeom>
              <a:gradFill flip="none" rotWithShape="1">
                <a:gsLst>
                  <a:gs pos="0">
                    <a:srgbClr val="FFC000"/>
                  </a:gs>
                  <a:gs pos="65000">
                    <a:schemeClr val="accent6">
                      <a:lumMod val="75000"/>
                    </a:schemeClr>
                  </a:gs>
                  <a:gs pos="82000">
                    <a:schemeClr val="accent6">
                      <a:lumMod val="75000"/>
                    </a:schemeClr>
                  </a:gs>
                </a:gsLst>
                <a:path path="circle">
                  <a:fillToRect l="50000" t="50000" r="50000" b="50000"/>
                </a:path>
                <a:tileRect/>
              </a:gra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 Box 39"/>
            <p:cNvSpPr txBox="1">
              <a:spLocks noChangeArrowheads="1"/>
            </p:cNvSpPr>
            <p:nvPr/>
          </p:nvSpPr>
          <p:spPr bwMode="auto">
            <a:xfrm>
              <a:off x="5349489" y="2041483"/>
              <a:ext cx="1109151" cy="372918"/>
            </a:xfrm>
            <a:prstGeom prst="rect">
              <a:avLst/>
            </a:prstGeom>
            <a:noFill/>
            <a:ln w="9525">
              <a:noFill/>
              <a:miter lim="800000"/>
              <a:headEnd/>
              <a:tailEnd/>
            </a:ln>
          </p:spPr>
          <p:txBody>
            <a:bodyPr wrap="square">
              <a:spAutoFit/>
            </a:bodyPr>
            <a:lstStyle/>
            <a:p>
              <a:pPr algn="ctr">
                <a:lnSpc>
                  <a:spcPct val="120000"/>
                </a:lnSpc>
              </a:pPr>
              <a:endParaRPr lang="zh-CN" altLang="en-US" b="1" dirty="0">
                <a:latin typeface="微软雅黑" pitchFamily="34" charset="-122"/>
                <a:ea typeface="微软雅黑" pitchFamily="34" charset="-122"/>
              </a:endParaRPr>
            </a:p>
          </p:txBody>
        </p:sp>
      </p:grpSp>
      <p:grpSp>
        <p:nvGrpSpPr>
          <p:cNvPr id="21" name="组合 2285"/>
          <p:cNvGrpSpPr/>
          <p:nvPr/>
        </p:nvGrpSpPr>
        <p:grpSpPr>
          <a:xfrm>
            <a:off x="6444208" y="1628800"/>
            <a:ext cx="1440160" cy="1181673"/>
            <a:chOff x="5226883" y="1769050"/>
            <a:chExt cx="1354223" cy="1111159"/>
          </a:xfrm>
        </p:grpSpPr>
        <p:grpSp>
          <p:nvGrpSpPr>
            <p:cNvPr id="30" name="组合 35"/>
            <p:cNvGrpSpPr/>
            <p:nvPr/>
          </p:nvGrpSpPr>
          <p:grpSpPr>
            <a:xfrm>
              <a:off x="5347294" y="1769050"/>
              <a:ext cx="1117380" cy="1111159"/>
              <a:chOff x="2768596" y="3009896"/>
              <a:chExt cx="2214578" cy="2214578"/>
            </a:xfrm>
          </p:grpSpPr>
          <p:sp>
            <p:nvSpPr>
              <p:cNvPr id="43" name="椭圆 42"/>
              <p:cNvSpPr/>
              <p:nvPr/>
            </p:nvSpPr>
            <p:spPr>
              <a:xfrm>
                <a:off x="2768596" y="3009896"/>
                <a:ext cx="2214578" cy="2214578"/>
              </a:xfrm>
              <a:prstGeom prst="ellipse">
                <a:avLst/>
              </a:prstGeom>
              <a:gradFill flip="none" rotWithShape="1">
                <a:gsLst>
                  <a:gs pos="0">
                    <a:srgbClr val="00B0F0"/>
                  </a:gs>
                  <a:gs pos="65000">
                    <a:srgbClr val="0070C0"/>
                  </a:gs>
                  <a:gs pos="82000">
                    <a:srgbClr val="0070C0"/>
                  </a:gs>
                </a:gsLst>
                <a:path path="circle">
                  <a:fillToRect l="50000" t="50000" r="50000" b="50000"/>
                </a:path>
                <a:tileRect/>
              </a:gra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 Box 39"/>
            <p:cNvSpPr txBox="1">
              <a:spLocks noChangeArrowheads="1"/>
            </p:cNvSpPr>
            <p:nvPr/>
          </p:nvSpPr>
          <p:spPr bwMode="auto">
            <a:xfrm>
              <a:off x="5226883" y="2041483"/>
              <a:ext cx="1354223" cy="399387"/>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品牌影响力</a:t>
              </a:r>
              <a:endParaRPr lang="zh-CN" altLang="en-US" b="1" dirty="0">
                <a:solidFill>
                  <a:schemeClr val="bg1"/>
                </a:solidFill>
                <a:latin typeface="微软雅黑" pitchFamily="34" charset="-122"/>
                <a:ea typeface="微软雅黑" pitchFamily="34" charset="-122"/>
              </a:endParaRPr>
            </a:p>
          </p:txBody>
        </p:sp>
      </p:grpSp>
      <p:sp>
        <p:nvSpPr>
          <p:cNvPr id="45" name="等腰三角形 44"/>
          <p:cNvSpPr/>
          <p:nvPr/>
        </p:nvSpPr>
        <p:spPr>
          <a:xfrm rot="5400000">
            <a:off x="3060256" y="3702020"/>
            <a:ext cx="497208" cy="428628"/>
          </a:xfrm>
          <a:prstGeom prst="triangle">
            <a:avLst/>
          </a:prstGeom>
          <a:gradFill flip="none" rotWithShape="1">
            <a:gsLst>
              <a:gs pos="10000">
                <a:schemeClr val="accent6">
                  <a:lumMod val="75000"/>
                </a:schemeClr>
              </a:gs>
              <a:gs pos="78000">
                <a:srgbClr val="FFC000"/>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5680718" y="3702019"/>
            <a:ext cx="497208" cy="428628"/>
          </a:xfrm>
          <a:prstGeom prst="triangle">
            <a:avLst/>
          </a:prstGeom>
          <a:gradFill flip="none" rotWithShape="1">
            <a:gsLst>
              <a:gs pos="10000">
                <a:srgbClr val="339933"/>
              </a:gs>
              <a:gs pos="78000">
                <a:srgbClr val="70D34D"/>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403648" y="2060848"/>
            <a:ext cx="1152128"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产业规模</a:t>
            </a:r>
          </a:p>
        </p:txBody>
      </p:sp>
      <p:sp>
        <p:nvSpPr>
          <p:cNvPr id="48"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矩形 35"/>
          <p:cNvSpPr>
            <a:spLocks noChangeArrowheads="1"/>
          </p:cNvSpPr>
          <p:nvPr/>
        </p:nvSpPr>
        <p:spPr bwMode="auto">
          <a:xfrm>
            <a:off x="3203575" y="6521450"/>
            <a:ext cx="1882775" cy="261938"/>
          </a:xfrm>
          <a:prstGeom prst="rect">
            <a:avLst/>
          </a:prstGeom>
          <a:noFill/>
          <a:ln w="9525">
            <a:noFill/>
            <a:miter lim="800000"/>
            <a:headEnd/>
            <a:tailEnd/>
          </a:ln>
        </p:spPr>
        <p:txBody>
          <a:bodyPr wrap="none">
            <a:spAutoFit/>
          </a:bodyPr>
          <a:lstStyle/>
          <a:p>
            <a:r>
              <a:rPr lang="zh-CN" altLang="en-US" sz="1100">
                <a:solidFill>
                  <a:srgbClr val="414141"/>
                </a:solidFill>
              </a:rPr>
              <a:t>非凡图库：</a:t>
            </a:r>
            <a:r>
              <a:rPr lang="en-US" altLang="zh-CN" sz="1100">
                <a:solidFill>
                  <a:srgbClr val="414141"/>
                </a:solidFill>
              </a:rPr>
              <a:t>www.ffpic.com</a:t>
            </a:r>
            <a:endParaRPr lang="zh-CN" altLang="en-US" sz="1100">
              <a:solidFill>
                <a:srgbClr val="414141"/>
              </a:solidFill>
            </a:endParaRPr>
          </a:p>
        </p:txBody>
      </p:sp>
      <p:grpSp>
        <p:nvGrpSpPr>
          <p:cNvPr id="2" name="Group 20"/>
          <p:cNvGrpSpPr>
            <a:grpSpLocks/>
          </p:cNvGrpSpPr>
          <p:nvPr/>
        </p:nvGrpSpPr>
        <p:grpSpPr bwMode="auto">
          <a:xfrm>
            <a:off x="2987824" y="2132856"/>
            <a:ext cx="5941621" cy="3902866"/>
            <a:chOff x="0" y="0"/>
            <a:chExt cx="12027" cy="8572"/>
          </a:xfrm>
        </p:grpSpPr>
        <p:pic>
          <p:nvPicPr>
            <p:cNvPr id="39" name="Freeform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027" cy="85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3" name="Group 22"/>
            <p:cNvGrpSpPr>
              <a:grpSpLocks/>
            </p:cNvGrpSpPr>
            <p:nvPr/>
          </p:nvGrpSpPr>
          <p:grpSpPr bwMode="auto">
            <a:xfrm>
              <a:off x="1017" y="6525"/>
              <a:ext cx="1843" cy="857"/>
              <a:chOff x="-21130" y="0"/>
              <a:chExt cx="1169524" cy="544671"/>
            </a:xfrm>
          </p:grpSpPr>
          <p:sp>
            <p:nvSpPr>
              <p:cNvPr id="54" name="矩形 8"/>
              <p:cNvSpPr>
                <a:spLocks noChangeArrowheads="1"/>
              </p:cNvSpPr>
              <p:nvPr/>
            </p:nvSpPr>
            <p:spPr bwMode="auto">
              <a:xfrm>
                <a:off x="35088" y="0"/>
                <a:ext cx="914956" cy="3696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algn="ctr"/>
                <a:r>
                  <a:rPr lang="en-US" dirty="0" smtClean="0">
                    <a:latin typeface="微软雅黑" pitchFamily="34" charset="-122"/>
                    <a:ea typeface="微软雅黑" pitchFamily="34" charset="-122"/>
                  </a:rPr>
                  <a:t>10MW</a:t>
                </a:r>
                <a:endParaRPr lang="zh-CN" altLang="en-US" dirty="0">
                  <a:latin typeface="Calibri" pitchFamily="34" charset="0"/>
                  <a:ea typeface="微软雅黑" pitchFamily="34" charset="-122"/>
                </a:endParaRPr>
              </a:p>
            </p:txBody>
          </p:sp>
          <p:pic>
            <p:nvPicPr>
              <p:cNvPr id="55" name="直接连接符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30" y="355684"/>
                <a:ext cx="1169524" cy="188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nvGrpSpPr>
            <p:cNvPr id="4" name="Group 25"/>
            <p:cNvGrpSpPr>
              <a:grpSpLocks/>
            </p:cNvGrpSpPr>
            <p:nvPr/>
          </p:nvGrpSpPr>
          <p:grpSpPr bwMode="auto">
            <a:xfrm>
              <a:off x="3023" y="4792"/>
              <a:ext cx="1843" cy="844"/>
              <a:chOff x="-34525" y="0"/>
              <a:chExt cx="1169788" cy="535263"/>
            </a:xfrm>
          </p:grpSpPr>
          <p:sp>
            <p:nvSpPr>
              <p:cNvPr id="52" name="矩形 9"/>
              <p:cNvSpPr>
                <a:spLocks noChangeArrowheads="1"/>
              </p:cNvSpPr>
              <p:nvPr/>
            </p:nvSpPr>
            <p:spPr bwMode="auto">
              <a:xfrm>
                <a:off x="37057" y="0"/>
                <a:ext cx="915163" cy="3688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algn="ctr" latinLnBrk="1">
                  <a:buClr>
                    <a:srgbClr val="FF0000"/>
                  </a:buClr>
                  <a:buSzPct val="70000"/>
                </a:pPr>
                <a:r>
                  <a:rPr lang="en-US" dirty="0" smtClean="0">
                    <a:latin typeface="微软雅黑" pitchFamily="34" charset="-122"/>
                    <a:ea typeface="微软雅黑" pitchFamily="34" charset="-122"/>
                  </a:rPr>
                  <a:t>30MW</a:t>
                </a:r>
                <a:endParaRPr lang="zh-CN" altLang="en-US" dirty="0">
                  <a:latin typeface="微软雅黑" pitchFamily="34" charset="-122"/>
                  <a:ea typeface="微软雅黑" pitchFamily="34" charset="-122"/>
                </a:endParaRPr>
              </a:p>
            </p:txBody>
          </p:sp>
          <p:pic>
            <p:nvPicPr>
              <p:cNvPr id="53" name="直接连接符 9"/>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525" y="346302"/>
                <a:ext cx="1169788" cy="188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nvGrpSpPr>
            <p:cNvPr id="5" name="Group 28"/>
            <p:cNvGrpSpPr>
              <a:grpSpLocks/>
            </p:cNvGrpSpPr>
            <p:nvPr/>
          </p:nvGrpSpPr>
          <p:grpSpPr bwMode="auto">
            <a:xfrm>
              <a:off x="4971" y="3037"/>
              <a:ext cx="1843" cy="842"/>
              <a:chOff x="-35287" y="0"/>
              <a:chExt cx="1169788" cy="534193"/>
            </a:xfrm>
          </p:grpSpPr>
          <p:sp>
            <p:nvSpPr>
              <p:cNvPr id="50" name="矩形 10"/>
              <p:cNvSpPr>
                <a:spLocks noChangeArrowheads="1"/>
              </p:cNvSpPr>
              <p:nvPr/>
            </p:nvSpPr>
            <p:spPr bwMode="auto">
              <a:xfrm>
                <a:off x="-15037" y="0"/>
                <a:ext cx="1049746" cy="3690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algn="ctr" latinLnBrk="1">
                  <a:buClr>
                    <a:srgbClr val="FF0000"/>
                  </a:buClr>
                  <a:buSzPct val="70000"/>
                </a:pPr>
                <a:r>
                  <a:rPr lang="en-US" altLang="zh-CN" dirty="0" smtClean="0">
                    <a:latin typeface="微软雅黑" pitchFamily="34" charset="-122"/>
                    <a:ea typeface="微软雅黑" pitchFamily="34" charset="-122"/>
                  </a:rPr>
                  <a:t>100MW</a:t>
                </a:r>
                <a:endParaRPr lang="zh-CN" altLang="en-US" dirty="0">
                  <a:latin typeface="微软雅黑" pitchFamily="34" charset="-122"/>
                  <a:ea typeface="微软雅黑" pitchFamily="34" charset="-122"/>
                </a:endParaRPr>
              </a:p>
            </p:txBody>
          </p:sp>
          <p:pic>
            <p:nvPicPr>
              <p:cNvPr id="51" name="直接连接符 12"/>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287" y="345206"/>
                <a:ext cx="1169788" cy="188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nvGrpSpPr>
            <p:cNvPr id="6" name="Group 31"/>
            <p:cNvGrpSpPr>
              <a:grpSpLocks/>
            </p:cNvGrpSpPr>
            <p:nvPr/>
          </p:nvGrpSpPr>
          <p:grpSpPr bwMode="auto">
            <a:xfrm>
              <a:off x="6968" y="1305"/>
              <a:ext cx="1843" cy="845"/>
              <a:chOff x="-37317" y="0"/>
              <a:chExt cx="1169788" cy="536978"/>
            </a:xfrm>
          </p:grpSpPr>
          <p:sp>
            <p:nvSpPr>
              <p:cNvPr id="48" name="矩形 11"/>
              <p:cNvSpPr>
                <a:spLocks noChangeArrowheads="1"/>
              </p:cNvSpPr>
              <p:nvPr/>
            </p:nvSpPr>
            <p:spPr bwMode="auto">
              <a:xfrm>
                <a:off x="-593" y="0"/>
                <a:ext cx="1049746" cy="3696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algn="ctr" latinLnBrk="1">
                  <a:buClr>
                    <a:srgbClr val="FF0000"/>
                  </a:buClr>
                  <a:buSzPct val="70000"/>
                  <a:buFont typeface="Wingdings" pitchFamily="2" charset="2"/>
                  <a:buNone/>
                </a:pPr>
                <a:r>
                  <a:rPr lang="en-US" dirty="0" smtClean="0">
                    <a:latin typeface="微软雅黑" pitchFamily="34" charset="-122"/>
                    <a:ea typeface="微软雅黑" pitchFamily="34" charset="-122"/>
                  </a:rPr>
                  <a:t>200MW</a:t>
                </a:r>
                <a:endParaRPr lang="zh-CN" altLang="en-US" dirty="0">
                  <a:latin typeface="微软雅黑" pitchFamily="34" charset="-122"/>
                  <a:ea typeface="微软雅黑" pitchFamily="34" charset="-122"/>
                </a:endParaRPr>
              </a:p>
            </p:txBody>
          </p:sp>
          <p:pic>
            <p:nvPicPr>
              <p:cNvPr id="49" name="直接连接符 15"/>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17" y="348016"/>
                <a:ext cx="1169788" cy="18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sp>
        <p:nvSpPr>
          <p:cNvPr id="56" name="TextBox 55"/>
          <p:cNvSpPr txBox="1"/>
          <p:nvPr/>
        </p:nvSpPr>
        <p:spPr>
          <a:xfrm>
            <a:off x="0" y="764704"/>
            <a:ext cx="3528392" cy="430887"/>
          </a:xfrm>
          <a:prstGeom prst="rect">
            <a:avLst/>
          </a:prstGeom>
          <a:noFill/>
        </p:spPr>
        <p:txBody>
          <a:bodyPr wrap="square" rtlCol="0">
            <a:spAutoFit/>
          </a:bodyPr>
          <a:lstStyle/>
          <a:p>
            <a:r>
              <a:rPr lang="zh-CN" altLang="en-US" sz="2200" b="1" dirty="0" smtClean="0"/>
              <a:t>产能及投资规划</a:t>
            </a:r>
          </a:p>
        </p:txBody>
      </p:sp>
      <p:pic>
        <p:nvPicPr>
          <p:cNvPr id="57" name="Picture 2"/>
          <p:cNvPicPr>
            <a:picLocks noChangeAspect="1" noChangeArrowheads="1"/>
          </p:cNvPicPr>
          <p:nvPr/>
        </p:nvPicPr>
        <p:blipFill>
          <a:blip r:embed="rId7" cstate="print"/>
          <a:srcRect/>
          <a:stretch>
            <a:fillRect/>
          </a:stretch>
        </p:blipFill>
        <p:spPr bwMode="auto">
          <a:xfrm>
            <a:off x="0" y="1217680"/>
            <a:ext cx="4499992" cy="3429301"/>
          </a:xfrm>
          <a:prstGeom prst="rect">
            <a:avLst/>
          </a:prstGeom>
          <a:noFill/>
          <a:ln w="9525">
            <a:noFill/>
            <a:miter lim="800000"/>
            <a:headEnd/>
            <a:tailEnd/>
          </a:ln>
        </p:spPr>
      </p:pic>
      <p:sp>
        <p:nvSpPr>
          <p:cNvPr id="23"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3" descr="十一大工业园 20101209"/>
          <p:cNvPicPr>
            <a:picLocks noChangeAspect="1" noChangeArrowheads="1"/>
          </p:cNvPicPr>
          <p:nvPr/>
        </p:nvPicPr>
        <p:blipFill>
          <a:blip r:embed="rId2" cstate="print"/>
          <a:srcRect l="1726" t="4312" r="1744" b="5104"/>
          <a:stretch>
            <a:fillRect/>
          </a:stretch>
        </p:blipFill>
        <p:spPr bwMode="auto">
          <a:xfrm>
            <a:off x="0" y="1484784"/>
            <a:ext cx="8820150" cy="5005387"/>
          </a:xfrm>
          <a:prstGeom prst="rect">
            <a:avLst/>
          </a:prstGeom>
          <a:noFill/>
          <a:ln w="9525">
            <a:noFill/>
            <a:miter lim="800000"/>
            <a:headEnd/>
            <a:tailEnd/>
          </a:ln>
        </p:spPr>
      </p:pic>
      <p:sp>
        <p:nvSpPr>
          <p:cNvPr id="12291" name="灯片编号占位符 4"/>
          <p:cNvSpPr>
            <a:spLocks noGrp="1"/>
          </p:cNvSpPr>
          <p:nvPr>
            <p:ph type="sldNum" sz="quarter" idx="10"/>
          </p:nvPr>
        </p:nvSpPr>
        <p:spPr>
          <a:noFill/>
        </p:spPr>
        <p:txBody>
          <a:bodyPr/>
          <a:lstStyle/>
          <a:p>
            <a:fld id="{D30181DE-DE09-400B-AF81-A7EBC3B8EE52}" type="slidenum">
              <a:rPr lang="zh-CN" altLang="en-US" smtClean="0">
                <a:ea typeface="宋体" charset="-122"/>
              </a:rPr>
              <a:pPr/>
              <a:t>19</a:t>
            </a:fld>
            <a:endParaRPr lang="en-US" altLang="zh-CN" smtClean="0">
              <a:ea typeface="宋体" charset="-122"/>
            </a:endParaRPr>
          </a:p>
        </p:txBody>
      </p:sp>
      <p:sp>
        <p:nvSpPr>
          <p:cNvPr id="12293"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algn="l"/>
            <a:endParaRPr lang="zh-CN" altLang="en-US">
              <a:ea typeface="宋体" charset="-122"/>
            </a:endParaRPr>
          </a:p>
        </p:txBody>
      </p:sp>
      <p:cxnSp>
        <p:nvCxnSpPr>
          <p:cNvPr id="12294" name="AutoShape 3"/>
          <p:cNvCxnSpPr>
            <a:cxnSpLocks noChangeShapeType="1"/>
          </p:cNvCxnSpPr>
          <p:nvPr/>
        </p:nvCxnSpPr>
        <p:spPr bwMode="auto">
          <a:xfrm>
            <a:off x="2609850" y="6858000"/>
            <a:ext cx="0" cy="0"/>
          </a:xfrm>
          <a:prstGeom prst="straightConnector1">
            <a:avLst/>
          </a:prstGeom>
          <a:noFill/>
          <a:ln w="9525">
            <a:solidFill>
              <a:schemeClr val="tx1"/>
            </a:solidFill>
            <a:round/>
            <a:headEnd/>
            <a:tailEnd/>
          </a:ln>
        </p:spPr>
      </p:cxnSp>
      <p:sp>
        <p:nvSpPr>
          <p:cNvPr id="12296" name="Rectangle 82"/>
          <p:cNvSpPr>
            <a:spLocks noChangeArrowheads="1"/>
          </p:cNvSpPr>
          <p:nvPr/>
        </p:nvSpPr>
        <p:spPr bwMode="auto">
          <a:xfrm>
            <a:off x="0" y="1124744"/>
            <a:ext cx="8964612" cy="395288"/>
          </a:xfrm>
          <a:prstGeom prst="rect">
            <a:avLst/>
          </a:prstGeom>
          <a:noFill/>
          <a:ln w="9525">
            <a:noFill/>
            <a:miter lim="800000"/>
            <a:headEnd/>
            <a:tailEnd/>
          </a:ln>
        </p:spPr>
        <p:txBody>
          <a:bodyPr>
            <a:spAutoFit/>
          </a:bodyPr>
          <a:lstStyle/>
          <a:p>
            <a:pPr eaLnBrk="0" hangingPunct="0">
              <a:lnSpc>
                <a:spcPct val="140000"/>
              </a:lnSpc>
            </a:pPr>
            <a:r>
              <a:rPr lang="zh-CN" altLang="en-US" sz="1600" b="1" dirty="0">
                <a:solidFill>
                  <a:srgbClr val="333333"/>
                </a:solidFill>
                <a:ea typeface="宋体" charset="-122"/>
              </a:rPr>
              <a:t>比亚迪在广东、北京、西安、上海、长沙等地共十一大工业园，占地逾</a:t>
            </a:r>
            <a:r>
              <a:rPr lang="en-US" altLang="en-US" sz="1600" b="1" dirty="0">
                <a:solidFill>
                  <a:srgbClr val="FF0000"/>
                </a:solidFill>
              </a:rPr>
              <a:t>1423</a:t>
            </a:r>
            <a:r>
              <a:rPr lang="zh-CN" altLang="en-US" sz="1600" b="1" dirty="0">
                <a:solidFill>
                  <a:srgbClr val="333333"/>
                </a:solidFill>
                <a:ea typeface="宋体" charset="-122"/>
              </a:rPr>
              <a:t>万平方米。</a:t>
            </a:r>
          </a:p>
        </p:txBody>
      </p:sp>
      <p:sp>
        <p:nvSpPr>
          <p:cNvPr id="10" name="TextBox 9"/>
          <p:cNvSpPr txBox="1"/>
          <p:nvPr/>
        </p:nvSpPr>
        <p:spPr>
          <a:xfrm>
            <a:off x="0" y="764704"/>
            <a:ext cx="1512168" cy="430887"/>
          </a:xfrm>
          <a:prstGeom prst="rect">
            <a:avLst/>
          </a:prstGeom>
          <a:noFill/>
        </p:spPr>
        <p:txBody>
          <a:bodyPr wrap="square" rtlCol="0">
            <a:spAutoFit/>
          </a:bodyPr>
          <a:lstStyle/>
          <a:p>
            <a:r>
              <a:rPr lang="zh-CN" altLang="en-US" sz="2200" b="1" dirty="0" smtClean="0"/>
              <a:t>全国布局</a:t>
            </a:r>
          </a:p>
        </p:txBody>
      </p:sp>
      <p:sp>
        <p:nvSpPr>
          <p:cNvPr id="8"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4"/>
          <p:cNvSpPr>
            <a:spLocks noGrp="1"/>
          </p:cNvSpPr>
          <p:nvPr>
            <p:ph type="sldNum" sz="quarter" idx="10"/>
          </p:nvPr>
        </p:nvSpPr>
        <p:spPr>
          <a:noFill/>
        </p:spPr>
        <p:txBody>
          <a:bodyPr/>
          <a:lstStyle/>
          <a:p>
            <a:fld id="{A0A1435B-73F2-4898-8250-B9B8C9190A78}" type="slidenum">
              <a:rPr lang="zh-CN" altLang="en-US" smtClean="0">
                <a:ea typeface="宋体" charset="-122"/>
              </a:rPr>
              <a:pPr/>
              <a:t>2</a:t>
            </a:fld>
            <a:endParaRPr lang="en-US" altLang="zh-CN" smtClean="0">
              <a:ea typeface="宋体" charset="-122"/>
            </a:endParaRPr>
          </a:p>
        </p:txBody>
      </p:sp>
      <p:sp>
        <p:nvSpPr>
          <p:cNvPr id="6147" name="Rectangle 2"/>
          <p:cNvSpPr>
            <a:spLocks noGrp="1" noChangeArrowheads="1"/>
          </p:cNvSpPr>
          <p:nvPr>
            <p:ph type="title"/>
          </p:nvPr>
        </p:nvSpPr>
        <p:spPr>
          <a:xfrm>
            <a:off x="457200" y="989856"/>
            <a:ext cx="8229600" cy="1143000"/>
          </a:xfrm>
        </p:spPr>
        <p:txBody>
          <a:bodyPr/>
          <a:lstStyle/>
          <a:p>
            <a:pPr eaLnBrk="1" hangingPunct="1"/>
            <a:r>
              <a:rPr lang="zh-CN" altLang="en-US" dirty="0" smtClean="0">
                <a:ea typeface="宋体" charset="-122"/>
              </a:rPr>
              <a:t>目录</a:t>
            </a:r>
            <a:endParaRPr lang="en-US" altLang="zh-CN" dirty="0" smtClean="0">
              <a:solidFill>
                <a:schemeClr val="accent1"/>
              </a:solidFill>
              <a:ea typeface="宋体" charset="-122"/>
            </a:endParaRPr>
          </a:p>
        </p:txBody>
      </p:sp>
      <p:sp>
        <p:nvSpPr>
          <p:cNvPr id="6148"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algn="l"/>
            <a:endParaRPr lang="zh-CN" altLang="en-US">
              <a:ea typeface="宋体" charset="-122"/>
            </a:endParaRPr>
          </a:p>
        </p:txBody>
      </p:sp>
      <p:grpSp>
        <p:nvGrpSpPr>
          <p:cNvPr id="2" name="Group 69"/>
          <p:cNvGrpSpPr>
            <a:grpSpLocks/>
          </p:cNvGrpSpPr>
          <p:nvPr/>
        </p:nvGrpSpPr>
        <p:grpSpPr bwMode="auto">
          <a:xfrm>
            <a:off x="1966913" y="2650976"/>
            <a:ext cx="5043487" cy="530225"/>
            <a:chOff x="1239" y="1200"/>
            <a:chExt cx="3177" cy="334"/>
          </a:xfrm>
        </p:grpSpPr>
        <p:sp>
          <p:nvSpPr>
            <p:cNvPr id="6162" name="Line 46"/>
            <p:cNvSpPr>
              <a:spLocks noChangeShapeType="1"/>
            </p:cNvSpPr>
            <p:nvPr/>
          </p:nvSpPr>
          <p:spPr bwMode="auto">
            <a:xfrm>
              <a:off x="1392" y="14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 name="Group 47"/>
            <p:cNvGrpSpPr>
              <a:grpSpLocks/>
            </p:cNvGrpSpPr>
            <p:nvPr/>
          </p:nvGrpSpPr>
          <p:grpSpPr bwMode="auto">
            <a:xfrm>
              <a:off x="1239" y="1419"/>
              <a:ext cx="115" cy="115"/>
              <a:chOff x="1239" y="1515"/>
              <a:chExt cx="115" cy="115"/>
            </a:xfrm>
          </p:grpSpPr>
          <p:sp>
            <p:nvSpPr>
              <p:cNvPr id="6165"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6166"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wrap="none" anchor="ctr"/>
              <a:lstStyle/>
              <a:p>
                <a:endParaRPr lang="zh-CN" altLang="en-US">
                  <a:ea typeface="宋体" charset="-122"/>
                </a:endParaRPr>
              </a:p>
            </p:txBody>
          </p:sp>
        </p:grpSp>
        <p:sp>
          <p:nvSpPr>
            <p:cNvPr id="6164" name="Text Box 50"/>
            <p:cNvSpPr txBox="1">
              <a:spLocks noChangeArrowheads="1"/>
            </p:cNvSpPr>
            <p:nvPr/>
          </p:nvSpPr>
          <p:spPr bwMode="auto">
            <a:xfrm>
              <a:off x="1530" y="1200"/>
              <a:ext cx="2008" cy="291"/>
            </a:xfrm>
            <a:prstGeom prst="rect">
              <a:avLst/>
            </a:prstGeom>
            <a:noFill/>
            <a:ln w="9525" algn="ctr">
              <a:noFill/>
              <a:miter lim="800000"/>
              <a:headEnd/>
              <a:tailEnd/>
            </a:ln>
          </p:spPr>
          <p:txBody>
            <a:bodyPr wrap="none">
              <a:spAutoFit/>
            </a:bodyPr>
            <a:lstStyle/>
            <a:p>
              <a:pPr algn="l" eaLnBrk="0" hangingPunct="0"/>
              <a:r>
                <a:rPr lang="en-US" altLang="zh-CN" sz="2400" dirty="0">
                  <a:solidFill>
                    <a:srgbClr val="000000"/>
                  </a:solidFill>
                  <a:ea typeface="宋体" charset="-122"/>
                </a:rPr>
                <a:t>1</a:t>
              </a:r>
              <a:r>
                <a:rPr lang="en-US" altLang="zh-CN" sz="2400" dirty="0" smtClean="0">
                  <a:solidFill>
                    <a:srgbClr val="000000"/>
                  </a:solidFill>
                  <a:ea typeface="宋体" charset="-122"/>
                </a:rPr>
                <a:t>.</a:t>
              </a:r>
              <a:r>
                <a:rPr lang="zh-CN" altLang="en-US" sz="2400" dirty="0" smtClean="0">
                  <a:solidFill>
                    <a:srgbClr val="000000"/>
                  </a:solidFill>
                  <a:ea typeface="宋体" charset="-122"/>
                </a:rPr>
                <a:t>现阶段代理商的困</a:t>
              </a:r>
              <a:r>
                <a:rPr lang="zh-CN" altLang="en-US" sz="2400" dirty="0" smtClean="0">
                  <a:solidFill>
                    <a:srgbClr val="000000"/>
                  </a:solidFill>
                  <a:ea typeface="宋体" charset="-122"/>
                </a:rPr>
                <a:t>境</a:t>
              </a:r>
              <a:endParaRPr lang="en-US" altLang="zh-CN" sz="2400" dirty="0">
                <a:solidFill>
                  <a:srgbClr val="000000"/>
                </a:solidFill>
                <a:ea typeface="宋体" charset="-122"/>
              </a:endParaRPr>
            </a:p>
          </p:txBody>
        </p:sp>
      </p:grpSp>
      <p:grpSp>
        <p:nvGrpSpPr>
          <p:cNvPr id="4" name="Group 51"/>
          <p:cNvGrpSpPr>
            <a:grpSpLocks/>
          </p:cNvGrpSpPr>
          <p:nvPr/>
        </p:nvGrpSpPr>
        <p:grpSpPr bwMode="auto">
          <a:xfrm>
            <a:off x="1966913" y="3978895"/>
            <a:ext cx="5043487" cy="530225"/>
            <a:chOff x="1239" y="1296"/>
            <a:chExt cx="3177" cy="334"/>
          </a:xfrm>
        </p:grpSpPr>
        <p:sp>
          <p:nvSpPr>
            <p:cNvPr id="6157" name="Line 52"/>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5" name="Group 53"/>
            <p:cNvGrpSpPr>
              <a:grpSpLocks/>
            </p:cNvGrpSpPr>
            <p:nvPr/>
          </p:nvGrpSpPr>
          <p:grpSpPr bwMode="auto">
            <a:xfrm>
              <a:off x="1239" y="1515"/>
              <a:ext cx="115" cy="115"/>
              <a:chOff x="1239" y="1515"/>
              <a:chExt cx="115" cy="115"/>
            </a:xfrm>
          </p:grpSpPr>
          <p:sp>
            <p:nvSpPr>
              <p:cNvPr id="6160" name="AutoShape 54"/>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6161" name="AutoShape 55"/>
              <p:cNvSpPr>
                <a:spLocks noChangeArrowheads="1"/>
              </p:cNvSpPr>
              <p:nvPr/>
            </p:nvSpPr>
            <p:spPr bwMode="gray">
              <a:xfrm rot="18900000" flipH="1">
                <a:off x="1239" y="1515"/>
                <a:ext cx="115" cy="115"/>
              </a:xfrm>
              <a:prstGeom prst="rtTriangle">
                <a:avLst/>
              </a:prstGeom>
              <a:solidFill>
                <a:schemeClr val="accent2"/>
              </a:solidFill>
              <a:ln w="9525" algn="ctr">
                <a:noFill/>
                <a:miter lim="800000"/>
                <a:headEnd/>
                <a:tailEnd/>
              </a:ln>
            </p:spPr>
            <p:txBody>
              <a:bodyPr wrap="none" anchor="ctr"/>
              <a:lstStyle/>
              <a:p>
                <a:endParaRPr lang="zh-CN" altLang="en-US">
                  <a:ea typeface="宋体" charset="-122"/>
                </a:endParaRPr>
              </a:p>
            </p:txBody>
          </p:sp>
        </p:grpSp>
        <p:sp>
          <p:nvSpPr>
            <p:cNvPr id="6159" name="Text Box 56"/>
            <p:cNvSpPr txBox="1">
              <a:spLocks noChangeArrowheads="1"/>
            </p:cNvSpPr>
            <p:nvPr/>
          </p:nvSpPr>
          <p:spPr bwMode="auto">
            <a:xfrm>
              <a:off x="1519" y="1296"/>
              <a:ext cx="2495" cy="291"/>
            </a:xfrm>
            <a:prstGeom prst="rect">
              <a:avLst/>
            </a:prstGeom>
            <a:noFill/>
            <a:ln w="9525" algn="ctr">
              <a:noFill/>
              <a:miter lim="800000"/>
              <a:headEnd/>
              <a:tailEnd/>
            </a:ln>
          </p:spPr>
          <p:txBody>
            <a:bodyPr wrap="square">
              <a:spAutoFit/>
            </a:bodyPr>
            <a:lstStyle/>
            <a:p>
              <a:pPr algn="l" eaLnBrk="0" hangingPunct="0"/>
              <a:r>
                <a:rPr lang="en-US" altLang="zh-CN" sz="2400" dirty="0" smtClean="0">
                  <a:solidFill>
                    <a:srgbClr val="000000"/>
                  </a:solidFill>
                  <a:ea typeface="宋体" charset="-122"/>
                </a:rPr>
                <a:t>3.</a:t>
              </a:r>
              <a:r>
                <a:rPr lang="zh-CN" altLang="en-US" sz="2400" dirty="0" smtClean="0">
                  <a:solidFill>
                    <a:srgbClr val="000000"/>
                  </a:solidFill>
                  <a:ea typeface="宋体" charset="-122"/>
                </a:rPr>
                <a:t>做好持久经营</a:t>
              </a:r>
              <a:endParaRPr lang="en-US" altLang="zh-CN" sz="2400" dirty="0">
                <a:solidFill>
                  <a:srgbClr val="000000"/>
                </a:solidFill>
                <a:ea typeface="宋体" charset="-122"/>
              </a:endParaRPr>
            </a:p>
          </p:txBody>
        </p:sp>
      </p:grpSp>
      <p:grpSp>
        <p:nvGrpSpPr>
          <p:cNvPr id="23" name="Group 69"/>
          <p:cNvGrpSpPr>
            <a:grpSpLocks/>
          </p:cNvGrpSpPr>
          <p:nvPr/>
        </p:nvGrpSpPr>
        <p:grpSpPr bwMode="auto">
          <a:xfrm>
            <a:off x="1963338" y="3330823"/>
            <a:ext cx="5043487" cy="530225"/>
            <a:chOff x="1239" y="1200"/>
            <a:chExt cx="3177" cy="334"/>
          </a:xfrm>
        </p:grpSpPr>
        <p:sp>
          <p:nvSpPr>
            <p:cNvPr id="24" name="Line 46"/>
            <p:cNvSpPr>
              <a:spLocks noChangeShapeType="1"/>
            </p:cNvSpPr>
            <p:nvPr/>
          </p:nvSpPr>
          <p:spPr bwMode="auto">
            <a:xfrm>
              <a:off x="1392" y="14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25" name="Group 47"/>
            <p:cNvGrpSpPr>
              <a:grpSpLocks/>
            </p:cNvGrpSpPr>
            <p:nvPr/>
          </p:nvGrpSpPr>
          <p:grpSpPr bwMode="auto">
            <a:xfrm>
              <a:off x="1239" y="1419"/>
              <a:ext cx="115" cy="115"/>
              <a:chOff x="1239" y="1515"/>
              <a:chExt cx="115" cy="115"/>
            </a:xfrm>
          </p:grpSpPr>
          <p:sp>
            <p:nvSpPr>
              <p:cNvPr id="27"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28"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wrap="none" anchor="ctr"/>
              <a:lstStyle/>
              <a:p>
                <a:endParaRPr lang="zh-CN" altLang="en-US">
                  <a:ea typeface="宋体" charset="-122"/>
                </a:endParaRPr>
              </a:p>
            </p:txBody>
          </p:sp>
        </p:grpSp>
        <p:sp>
          <p:nvSpPr>
            <p:cNvPr id="26" name="Text Box 50"/>
            <p:cNvSpPr txBox="1">
              <a:spLocks noChangeArrowheads="1"/>
            </p:cNvSpPr>
            <p:nvPr/>
          </p:nvSpPr>
          <p:spPr bwMode="auto">
            <a:xfrm>
              <a:off x="1530" y="1200"/>
              <a:ext cx="1426" cy="291"/>
            </a:xfrm>
            <a:prstGeom prst="rect">
              <a:avLst/>
            </a:prstGeom>
            <a:noFill/>
            <a:ln w="9525" algn="ctr">
              <a:noFill/>
              <a:miter lim="800000"/>
              <a:headEnd/>
              <a:tailEnd/>
            </a:ln>
          </p:spPr>
          <p:txBody>
            <a:bodyPr wrap="none">
              <a:spAutoFit/>
            </a:bodyPr>
            <a:lstStyle/>
            <a:p>
              <a:pPr algn="l" eaLnBrk="0" hangingPunct="0"/>
              <a:r>
                <a:rPr lang="en-US" altLang="zh-CN" sz="2400" dirty="0" smtClean="0">
                  <a:solidFill>
                    <a:srgbClr val="000000"/>
                  </a:solidFill>
                  <a:ea typeface="宋体" charset="-122"/>
                </a:rPr>
                <a:t>2.</a:t>
              </a:r>
              <a:r>
                <a:rPr lang="zh-CN" altLang="en-US" sz="2400" dirty="0" smtClean="0">
                  <a:solidFill>
                    <a:srgbClr val="000000"/>
                  </a:solidFill>
                  <a:ea typeface="宋体" charset="-122"/>
                </a:rPr>
                <a:t>选择实力品牌</a:t>
              </a:r>
              <a:endParaRPr lang="en-US" altLang="zh-CN" sz="2400" dirty="0">
                <a:solidFill>
                  <a:srgbClr val="000000"/>
                </a:solidFill>
                <a:ea typeface="宋体" charset="-122"/>
              </a:endParaRPr>
            </a:p>
          </p:txBody>
        </p:sp>
      </p:grpSp>
      <p:grpSp>
        <p:nvGrpSpPr>
          <p:cNvPr id="29" name="Group 51"/>
          <p:cNvGrpSpPr>
            <a:grpSpLocks/>
          </p:cNvGrpSpPr>
          <p:nvPr/>
        </p:nvGrpSpPr>
        <p:grpSpPr bwMode="auto">
          <a:xfrm>
            <a:off x="1966265" y="4626967"/>
            <a:ext cx="5043487" cy="530225"/>
            <a:chOff x="1239" y="1296"/>
            <a:chExt cx="3177" cy="334"/>
          </a:xfrm>
        </p:grpSpPr>
        <p:sp>
          <p:nvSpPr>
            <p:cNvPr id="30" name="Line 52"/>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1" name="Group 53"/>
            <p:cNvGrpSpPr>
              <a:grpSpLocks/>
            </p:cNvGrpSpPr>
            <p:nvPr/>
          </p:nvGrpSpPr>
          <p:grpSpPr bwMode="auto">
            <a:xfrm>
              <a:off x="1239" y="1515"/>
              <a:ext cx="115" cy="115"/>
              <a:chOff x="1239" y="1515"/>
              <a:chExt cx="115" cy="115"/>
            </a:xfrm>
          </p:grpSpPr>
          <p:sp>
            <p:nvSpPr>
              <p:cNvPr id="33" name="AutoShape 54"/>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34" name="AutoShape 55"/>
              <p:cNvSpPr>
                <a:spLocks noChangeArrowheads="1"/>
              </p:cNvSpPr>
              <p:nvPr/>
            </p:nvSpPr>
            <p:spPr bwMode="gray">
              <a:xfrm rot="18900000" flipH="1">
                <a:off x="1239" y="1515"/>
                <a:ext cx="115" cy="115"/>
              </a:xfrm>
              <a:prstGeom prst="rtTriangle">
                <a:avLst/>
              </a:prstGeom>
              <a:solidFill>
                <a:schemeClr val="accent2"/>
              </a:solidFill>
              <a:ln w="9525" algn="ctr">
                <a:noFill/>
                <a:miter lim="800000"/>
                <a:headEnd/>
                <a:tailEnd/>
              </a:ln>
            </p:spPr>
            <p:txBody>
              <a:bodyPr wrap="none" anchor="ctr"/>
              <a:lstStyle/>
              <a:p>
                <a:endParaRPr lang="zh-CN" altLang="en-US">
                  <a:ea typeface="宋体" charset="-122"/>
                </a:endParaRPr>
              </a:p>
            </p:txBody>
          </p:sp>
        </p:grpSp>
        <p:sp>
          <p:nvSpPr>
            <p:cNvPr id="32" name="Text Box 56"/>
            <p:cNvSpPr txBox="1">
              <a:spLocks noChangeArrowheads="1"/>
            </p:cNvSpPr>
            <p:nvPr/>
          </p:nvSpPr>
          <p:spPr bwMode="auto">
            <a:xfrm>
              <a:off x="1520" y="1296"/>
              <a:ext cx="2585" cy="291"/>
            </a:xfrm>
            <a:prstGeom prst="rect">
              <a:avLst/>
            </a:prstGeom>
            <a:noFill/>
            <a:ln w="9525" algn="ctr">
              <a:noFill/>
              <a:miter lim="800000"/>
              <a:headEnd/>
              <a:tailEnd/>
            </a:ln>
          </p:spPr>
          <p:txBody>
            <a:bodyPr wrap="square">
              <a:spAutoFit/>
            </a:bodyPr>
            <a:lstStyle/>
            <a:p>
              <a:pPr algn="l" eaLnBrk="0" hangingPunct="0"/>
              <a:r>
                <a:rPr lang="en-US" altLang="zh-CN" sz="2400" dirty="0" smtClean="0">
                  <a:solidFill>
                    <a:srgbClr val="000000"/>
                  </a:solidFill>
                  <a:ea typeface="宋体" charset="-122"/>
                </a:rPr>
                <a:t>4.</a:t>
              </a:r>
              <a:r>
                <a:rPr lang="zh-CN" altLang="en-US" sz="2400" dirty="0" smtClean="0">
                  <a:solidFill>
                    <a:srgbClr val="000000"/>
                  </a:solidFill>
                  <a:ea typeface="宋体" charset="-122"/>
                </a:rPr>
                <a:t>成就梦想 共创财富</a:t>
              </a:r>
              <a:endParaRPr lang="en-US" altLang="zh-CN" sz="2400" dirty="0">
                <a:solidFill>
                  <a:srgbClr val="000000"/>
                </a:solidFill>
                <a:ea typeface="宋体"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660525" y="620713"/>
            <a:ext cx="184150" cy="366712"/>
          </a:xfrm>
          <a:prstGeom prst="rect">
            <a:avLst/>
          </a:prstGeom>
          <a:noFill/>
          <a:ln w="9525">
            <a:noFill/>
            <a:miter lim="800000"/>
            <a:headEnd/>
            <a:tailEnd/>
          </a:ln>
        </p:spPr>
        <p:txBody>
          <a:bodyPr wrap="none">
            <a:spAutoFit/>
          </a:bodyPr>
          <a:lstStyle/>
          <a:p>
            <a:pPr algn="l"/>
            <a:endParaRPr lang="zh-CN" altLang="en-US">
              <a:ea typeface="宋体" charset="-122"/>
            </a:endParaRPr>
          </a:p>
        </p:txBody>
      </p:sp>
      <p:pic>
        <p:nvPicPr>
          <p:cNvPr id="21508" name="Picture 4" descr="E:\工作文件\我的工作\2011.5\LED 照明方案\499308_20110212112715530346.png"/>
          <p:cNvPicPr>
            <a:picLocks noChangeAspect="1" noChangeArrowheads="1"/>
          </p:cNvPicPr>
          <p:nvPr/>
        </p:nvPicPr>
        <p:blipFill>
          <a:blip r:embed="rId2" cstate="print"/>
          <a:srcRect t="26741" r="23483" b="16209"/>
          <a:stretch>
            <a:fillRect/>
          </a:stretch>
        </p:blipFill>
        <p:spPr bwMode="auto">
          <a:xfrm>
            <a:off x="684213" y="1557338"/>
            <a:ext cx="4103687" cy="2303462"/>
          </a:xfrm>
          <a:prstGeom prst="rect">
            <a:avLst/>
          </a:prstGeom>
          <a:noFill/>
          <a:ln w="9525">
            <a:noFill/>
            <a:miter lim="800000"/>
            <a:headEnd/>
            <a:tailEnd/>
          </a:ln>
        </p:spPr>
      </p:pic>
      <p:pic>
        <p:nvPicPr>
          <p:cNvPr id="93" name="图片 18" descr="封装车间设备.jpg"/>
          <p:cNvPicPr>
            <a:picLocks noChangeAspect="1"/>
          </p:cNvPicPr>
          <p:nvPr/>
        </p:nvPicPr>
        <p:blipFill>
          <a:blip r:embed="rId3" cstate="email"/>
          <a:srcRect/>
          <a:stretch>
            <a:fillRect/>
          </a:stretch>
        </p:blipFill>
        <p:spPr bwMode="auto">
          <a:xfrm>
            <a:off x="611561" y="4084624"/>
            <a:ext cx="2376264" cy="1456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0" name="Picture 5" descr="E:\工作文件\我的工作\2011.5\LED 照明方案\检测设备副本.png"/>
          <p:cNvPicPr>
            <a:picLocks noChangeAspect="1" noChangeArrowheads="1"/>
          </p:cNvPicPr>
          <p:nvPr/>
        </p:nvPicPr>
        <p:blipFill>
          <a:blip r:embed="rId4" cstate="print"/>
          <a:srcRect/>
          <a:stretch>
            <a:fillRect/>
          </a:stretch>
        </p:blipFill>
        <p:spPr bwMode="auto">
          <a:xfrm>
            <a:off x="4903788" y="1547813"/>
            <a:ext cx="3629025" cy="2386012"/>
          </a:xfrm>
          <a:prstGeom prst="rect">
            <a:avLst/>
          </a:prstGeom>
          <a:noFill/>
          <a:ln w="9525">
            <a:noFill/>
            <a:miter lim="800000"/>
            <a:headEnd/>
            <a:tailEnd/>
          </a:ln>
        </p:spPr>
      </p:pic>
      <p:pic>
        <p:nvPicPr>
          <p:cNvPr id="95" name="Picture 5" descr="1"/>
          <p:cNvPicPr preferRelativeResize="0">
            <a:picLocks noChangeAspect="1" noChangeArrowheads="1"/>
          </p:cNvPicPr>
          <p:nvPr/>
        </p:nvPicPr>
        <p:blipFill>
          <a:blip r:embed="rId5" cstate="print"/>
          <a:srcRect l="7692" r="15385"/>
          <a:stretch>
            <a:fillRect/>
          </a:stretch>
        </p:blipFill>
        <p:spPr bwMode="auto">
          <a:xfrm>
            <a:off x="2987824" y="4077072"/>
            <a:ext cx="1661092" cy="1466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组合 17"/>
          <p:cNvGrpSpPr>
            <a:grpSpLocks/>
          </p:cNvGrpSpPr>
          <p:nvPr/>
        </p:nvGrpSpPr>
        <p:grpSpPr bwMode="auto">
          <a:xfrm>
            <a:off x="4716463" y="4149725"/>
            <a:ext cx="4032250" cy="1511300"/>
            <a:chOff x="425984" y="2981073"/>
            <a:chExt cx="8087320" cy="3079975"/>
          </a:xfrm>
        </p:grpSpPr>
        <p:grpSp>
          <p:nvGrpSpPr>
            <p:cNvPr id="3" name="组合 12"/>
            <p:cNvGrpSpPr>
              <a:grpSpLocks/>
            </p:cNvGrpSpPr>
            <p:nvPr/>
          </p:nvGrpSpPr>
          <p:grpSpPr bwMode="auto">
            <a:xfrm>
              <a:off x="425984" y="2981073"/>
              <a:ext cx="8087320" cy="2694941"/>
              <a:chOff x="815464" y="3086407"/>
              <a:chExt cx="7713770" cy="2483360"/>
            </a:xfrm>
          </p:grpSpPr>
          <p:pic>
            <p:nvPicPr>
              <p:cNvPr id="104" name="内容占位符 6" descr="固晶.bmp"/>
              <p:cNvPicPr>
                <a:picLocks/>
              </p:cNvPicPr>
              <p:nvPr/>
            </p:nvPicPr>
            <p:blipFill>
              <a:blip r:embed="rId6" cstate="email"/>
              <a:srcRect/>
              <a:stretch>
                <a:fillRect/>
              </a:stretch>
            </p:blipFill>
            <p:spPr bwMode="auto">
              <a:xfrm>
                <a:off x="815464" y="3086408"/>
                <a:ext cx="1844779" cy="248335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5" name="内容占位符 7" descr="焊线.bmp"/>
              <p:cNvPicPr>
                <a:picLocks/>
              </p:cNvPicPr>
              <p:nvPr/>
            </p:nvPicPr>
            <p:blipFill>
              <a:blip r:embed="rId7" cstate="email"/>
              <a:srcRect/>
              <a:stretch>
                <a:fillRect/>
              </a:stretch>
            </p:blipFill>
            <p:spPr bwMode="auto">
              <a:xfrm>
                <a:off x="2821867" y="3086408"/>
                <a:ext cx="1882667" cy="248335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6" name="图片 12" descr="测试.bmp"/>
              <p:cNvPicPr>
                <a:picLocks/>
              </p:cNvPicPr>
              <p:nvPr/>
            </p:nvPicPr>
            <p:blipFill>
              <a:blip r:embed="rId8" cstate="email"/>
              <a:srcRect/>
              <a:stretch>
                <a:fillRect/>
              </a:stretch>
            </p:blipFill>
            <p:spPr bwMode="auto">
              <a:xfrm>
                <a:off x="4911526" y="3086408"/>
                <a:ext cx="1779632" cy="248335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7" name="图片 13" descr="测试设备.bmp"/>
              <p:cNvPicPr>
                <a:picLocks/>
              </p:cNvPicPr>
              <p:nvPr/>
            </p:nvPicPr>
            <p:blipFill>
              <a:blip r:embed="rId9" cstate="email"/>
              <a:srcRect/>
              <a:stretch>
                <a:fillRect/>
              </a:stretch>
            </p:blipFill>
            <p:spPr bwMode="auto">
              <a:xfrm>
                <a:off x="6897461" y="3086407"/>
                <a:ext cx="1631773" cy="248335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9" name="矩形 98"/>
            <p:cNvSpPr/>
            <p:nvPr/>
          </p:nvSpPr>
          <p:spPr>
            <a:xfrm>
              <a:off x="876748" y="5703861"/>
              <a:ext cx="928686" cy="357187"/>
            </a:xfrm>
            <a:prstGeom prst="rect">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chemeClr val="tx1"/>
                  </a:solidFill>
                  <a:latin typeface="微软雅黑" pitchFamily="34" charset="-122"/>
                  <a:ea typeface="微软雅黑" pitchFamily="34" charset="-122"/>
                </a:rPr>
                <a:t>固晶机</a:t>
              </a:r>
            </a:p>
          </p:txBody>
        </p:sp>
        <p:sp>
          <p:nvSpPr>
            <p:cNvPr id="101" name="矩形 100"/>
            <p:cNvSpPr/>
            <p:nvPr/>
          </p:nvSpPr>
          <p:spPr>
            <a:xfrm>
              <a:off x="7160286" y="5703859"/>
              <a:ext cx="928685" cy="357187"/>
            </a:xfrm>
            <a:prstGeom prst="rect">
              <a:avLst/>
            </a:prstGeom>
            <a:noFill/>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chemeClr val="tx1"/>
                  </a:solidFill>
                  <a:latin typeface="微软雅黑" pitchFamily="34" charset="-122"/>
                  <a:ea typeface="微软雅黑" pitchFamily="34" charset="-122"/>
                </a:rPr>
                <a:t>测试机</a:t>
              </a:r>
            </a:p>
          </p:txBody>
        </p:sp>
        <p:sp>
          <p:nvSpPr>
            <p:cNvPr id="102" name="矩形 101"/>
            <p:cNvSpPr/>
            <p:nvPr/>
          </p:nvSpPr>
          <p:spPr>
            <a:xfrm>
              <a:off x="5159006" y="5703859"/>
              <a:ext cx="928685" cy="357187"/>
            </a:xfrm>
            <a:prstGeom prst="rect">
              <a:avLst/>
            </a:prstGeom>
            <a:noFill/>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chemeClr val="tx1"/>
                  </a:solidFill>
                  <a:latin typeface="微软雅黑" pitchFamily="34" charset="-122"/>
                  <a:ea typeface="微软雅黑" pitchFamily="34" charset="-122"/>
                </a:rPr>
                <a:t>包装机</a:t>
              </a:r>
            </a:p>
          </p:txBody>
        </p:sp>
        <p:sp>
          <p:nvSpPr>
            <p:cNvPr id="103" name="矩形 102"/>
            <p:cNvSpPr/>
            <p:nvPr/>
          </p:nvSpPr>
          <p:spPr>
            <a:xfrm>
              <a:off x="3055440" y="5703859"/>
              <a:ext cx="928688" cy="357187"/>
            </a:xfrm>
            <a:prstGeom prst="rect">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chemeClr val="tx1"/>
                  </a:solidFill>
                  <a:latin typeface="微软雅黑" pitchFamily="34" charset="-122"/>
                  <a:ea typeface="微软雅黑" pitchFamily="34" charset="-122"/>
                </a:rPr>
                <a:t>焊线机</a:t>
              </a:r>
            </a:p>
          </p:txBody>
        </p:sp>
      </p:grpSp>
      <p:sp>
        <p:nvSpPr>
          <p:cNvPr id="20" name="TextBox 19"/>
          <p:cNvSpPr txBox="1"/>
          <p:nvPr/>
        </p:nvSpPr>
        <p:spPr>
          <a:xfrm>
            <a:off x="0" y="764704"/>
            <a:ext cx="2195736" cy="430887"/>
          </a:xfrm>
          <a:prstGeom prst="rect">
            <a:avLst/>
          </a:prstGeom>
          <a:noFill/>
        </p:spPr>
        <p:txBody>
          <a:bodyPr wrap="square" rtlCol="0">
            <a:spAutoFit/>
          </a:bodyPr>
          <a:lstStyle/>
          <a:p>
            <a:r>
              <a:rPr lang="zh-CN" altLang="en-US" sz="2200" b="1" dirty="0" smtClean="0"/>
              <a:t>生产研发设备</a:t>
            </a:r>
          </a:p>
        </p:txBody>
      </p:sp>
      <p:sp>
        <p:nvSpPr>
          <p:cNvPr id="18"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21</a:t>
            </a:fld>
            <a:endParaRPr lang="en-US" altLang="zh-CN" smtClean="0">
              <a:ea typeface="宋体" charset="-122"/>
            </a:endParaRPr>
          </a:p>
        </p:txBody>
      </p:sp>
      <p:sp>
        <p:nvSpPr>
          <p:cNvPr id="6" name="TextBox 5"/>
          <p:cNvSpPr txBox="1"/>
          <p:nvPr/>
        </p:nvSpPr>
        <p:spPr>
          <a:xfrm>
            <a:off x="395536" y="908720"/>
            <a:ext cx="2160240" cy="430887"/>
          </a:xfrm>
          <a:prstGeom prst="rect">
            <a:avLst/>
          </a:prstGeom>
          <a:noFill/>
        </p:spPr>
        <p:txBody>
          <a:bodyPr wrap="square" rtlCol="0">
            <a:spAutoFit/>
          </a:bodyPr>
          <a:lstStyle/>
          <a:p>
            <a:r>
              <a:rPr lang="zh-CN" altLang="en-US" sz="2200" b="1" dirty="0" smtClean="0"/>
              <a:t>品牌影响力</a:t>
            </a:r>
          </a:p>
        </p:txBody>
      </p:sp>
      <p:grpSp>
        <p:nvGrpSpPr>
          <p:cNvPr id="2" name="组合 19"/>
          <p:cNvGrpSpPr/>
          <p:nvPr/>
        </p:nvGrpSpPr>
        <p:grpSpPr>
          <a:xfrm>
            <a:off x="1259632" y="1700808"/>
            <a:ext cx="7137092" cy="4399222"/>
            <a:chOff x="1259632" y="1700808"/>
            <a:chExt cx="7137092" cy="4399222"/>
          </a:xfrm>
        </p:grpSpPr>
        <p:sp>
          <p:nvSpPr>
            <p:cNvPr id="7" name="Oval 2"/>
            <p:cNvSpPr>
              <a:spLocks noChangeArrowheads="1"/>
            </p:cNvSpPr>
            <p:nvPr/>
          </p:nvSpPr>
          <p:spPr bwMode="auto">
            <a:xfrm>
              <a:off x="2733260" y="2082316"/>
              <a:ext cx="4092921" cy="3734036"/>
            </a:xfrm>
            <a:prstGeom prst="ellipse">
              <a:avLst/>
            </a:prstGeom>
            <a:gradFill rotWithShape="0">
              <a:gsLst>
                <a:gs pos="0">
                  <a:schemeClr val="bg1">
                    <a:gamma/>
                    <a:shade val="86275"/>
                    <a:invGamma/>
                  </a:schemeClr>
                </a:gs>
                <a:gs pos="50000">
                  <a:schemeClr val="bg1"/>
                </a:gs>
                <a:gs pos="100000">
                  <a:schemeClr val="bg1">
                    <a:gamma/>
                    <a:shade val="86275"/>
                    <a:invGamma/>
                  </a:schemeClr>
                </a:gs>
              </a:gsLst>
              <a:lin ang="5400000" scaled="1"/>
            </a:gradFill>
            <a:ln w="12700">
              <a:solidFill>
                <a:srgbClr val="000000"/>
              </a:solidFill>
              <a:round/>
              <a:headEnd type="none" w="sm" len="sm"/>
              <a:tailEnd type="none" w="sm" len="sm"/>
            </a:ln>
            <a:effectLst>
              <a:outerShdw dist="89803" dir="2700000" algn="ctr" rotWithShape="0">
                <a:schemeClr val="bg2"/>
              </a:outerShdw>
            </a:effectLst>
          </p:spPr>
          <p:txBody>
            <a:bodyPr wrap="none" lIns="87313" tIns="44450" rIns="87313" bIns="44450" anchor="ctr"/>
            <a:lstStyle/>
            <a:p>
              <a:endParaRPr lang="zh-CN" altLang="en-US"/>
            </a:p>
          </p:txBody>
        </p:sp>
        <p:sp>
          <p:nvSpPr>
            <p:cNvPr id="8" name="Oval 3"/>
            <p:cNvSpPr>
              <a:spLocks noChangeArrowheads="1"/>
            </p:cNvSpPr>
            <p:nvPr/>
          </p:nvSpPr>
          <p:spPr bwMode="auto">
            <a:xfrm>
              <a:off x="3058430" y="2372732"/>
              <a:ext cx="3390616" cy="3093312"/>
            </a:xfrm>
            <a:prstGeom prst="ellipse">
              <a:avLst/>
            </a:prstGeom>
            <a:solidFill>
              <a:schemeClr val="bg1"/>
            </a:solidFill>
            <a:ln w="12700">
              <a:noFill/>
              <a:round/>
              <a:headEnd type="none" w="sm" len="sm"/>
              <a:tailEnd type="none" w="sm" len="sm"/>
            </a:ln>
            <a:effectLst/>
          </p:spPr>
          <p:txBody>
            <a:bodyPr wrap="none" anchor="ctr"/>
            <a:lstStyle/>
            <a:p>
              <a:pPr algn="ctr" eaLnBrk="0" latinLnBrk="0" hangingPunct="0"/>
              <a:r>
                <a:rPr lang="zh-CN" altLang="en-US" sz="2800" b="1" dirty="0" smtClean="0">
                  <a:solidFill>
                    <a:srgbClr val="000000"/>
                  </a:solidFill>
                  <a:latin typeface="Arial" pitchFamily="34" charset="0"/>
                </a:rPr>
                <a:t>品牌影响力</a:t>
              </a:r>
              <a:endParaRPr lang="en-US" altLang="ko-KR" sz="2800" b="1" dirty="0">
                <a:solidFill>
                  <a:srgbClr val="000000"/>
                </a:solidFill>
                <a:latin typeface="Arial" pitchFamily="34" charset="0"/>
              </a:endParaRPr>
            </a:p>
          </p:txBody>
        </p:sp>
        <p:sp>
          <p:nvSpPr>
            <p:cNvPr id="9" name="Rectangle 5"/>
            <p:cNvSpPr>
              <a:spLocks noChangeArrowheads="1"/>
            </p:cNvSpPr>
            <p:nvPr/>
          </p:nvSpPr>
          <p:spPr bwMode="auto">
            <a:xfrm>
              <a:off x="2300378" y="1700808"/>
              <a:ext cx="1808500" cy="654806"/>
            </a:xfrm>
            <a:prstGeom prst="rect">
              <a:avLst/>
            </a:prstGeom>
            <a:gradFill rotWithShape="0">
              <a:gsLst>
                <a:gs pos="0">
                  <a:schemeClr val="accent2">
                    <a:gamma/>
                    <a:tint val="60000"/>
                    <a:invGamma/>
                  </a:schemeClr>
                </a:gs>
                <a:gs pos="100000">
                  <a:schemeClr val="accent2"/>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57250" eaLnBrk="0" latinLnBrk="0" hangingPunct="0"/>
              <a:r>
                <a:rPr lang="zh-CN" altLang="en-US" sz="2000" b="1" dirty="0" smtClean="0">
                  <a:solidFill>
                    <a:srgbClr val="000000"/>
                  </a:solidFill>
                  <a:latin typeface="Arial" pitchFamily="34" charset="0"/>
                </a:rPr>
                <a:t>品牌知名度</a:t>
              </a:r>
              <a:endParaRPr lang="en-US" altLang="ko-KR" sz="2000" b="1" dirty="0">
                <a:solidFill>
                  <a:srgbClr val="000000"/>
                </a:solidFill>
                <a:latin typeface="Arial" pitchFamily="34" charset="0"/>
              </a:endParaRPr>
            </a:p>
          </p:txBody>
        </p:sp>
        <p:sp>
          <p:nvSpPr>
            <p:cNvPr id="10" name="Rectangle 6"/>
            <p:cNvSpPr>
              <a:spLocks noChangeArrowheads="1"/>
            </p:cNvSpPr>
            <p:nvPr/>
          </p:nvSpPr>
          <p:spPr bwMode="auto">
            <a:xfrm>
              <a:off x="5251146" y="1700808"/>
              <a:ext cx="1808500" cy="654806"/>
            </a:xfrm>
            <a:prstGeom prst="rect">
              <a:avLst/>
            </a:prstGeom>
            <a:gradFill rotWithShape="0">
              <a:gsLst>
                <a:gs pos="0">
                  <a:schemeClr val="accent2">
                    <a:gamma/>
                    <a:tint val="60000"/>
                    <a:invGamma/>
                  </a:schemeClr>
                </a:gs>
                <a:gs pos="100000">
                  <a:schemeClr val="accent2"/>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57250" eaLnBrk="0" latinLnBrk="0" hangingPunct="0"/>
              <a:r>
                <a:rPr lang="zh-CN" altLang="en-US" sz="2000" b="1" dirty="0" smtClean="0">
                  <a:solidFill>
                    <a:srgbClr val="000000"/>
                  </a:solidFill>
                  <a:latin typeface="Arial" pitchFamily="34" charset="0"/>
                </a:rPr>
                <a:t>品牌认知度</a:t>
              </a:r>
              <a:endParaRPr lang="en-US" altLang="ko-KR" sz="2000" b="1" dirty="0">
                <a:solidFill>
                  <a:srgbClr val="000000"/>
                </a:solidFill>
                <a:latin typeface="Arial" pitchFamily="34" charset="0"/>
              </a:endParaRPr>
            </a:p>
          </p:txBody>
        </p:sp>
        <p:sp>
          <p:nvSpPr>
            <p:cNvPr id="12" name="Rectangle 8"/>
            <p:cNvSpPr>
              <a:spLocks noChangeArrowheads="1"/>
            </p:cNvSpPr>
            <p:nvPr/>
          </p:nvSpPr>
          <p:spPr bwMode="auto">
            <a:xfrm>
              <a:off x="6588224" y="3140968"/>
              <a:ext cx="1808500" cy="654806"/>
            </a:xfrm>
            <a:prstGeom prst="rect">
              <a:avLst/>
            </a:prstGeom>
            <a:gradFill rotWithShape="0">
              <a:gsLst>
                <a:gs pos="0">
                  <a:schemeClr val="accent1">
                    <a:gamma/>
                    <a:tint val="80000"/>
                    <a:invGamma/>
                  </a:schemeClr>
                </a:gs>
                <a:gs pos="100000">
                  <a:schemeClr val="accent1"/>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57250" eaLnBrk="0" latinLnBrk="0" hangingPunct="0"/>
              <a:r>
                <a:rPr lang="zh-CN" altLang="en-US" sz="2000" b="1" dirty="0" smtClean="0">
                  <a:solidFill>
                    <a:srgbClr val="000000"/>
                  </a:solidFill>
                  <a:latin typeface="Arial" pitchFamily="34" charset="0"/>
                </a:rPr>
                <a:t>品牌美誉度</a:t>
              </a:r>
              <a:endParaRPr lang="en-US" altLang="ko-KR" sz="2000" b="1" dirty="0">
                <a:solidFill>
                  <a:srgbClr val="000000"/>
                </a:solidFill>
                <a:latin typeface="Arial" pitchFamily="34" charset="0"/>
              </a:endParaRPr>
            </a:p>
          </p:txBody>
        </p:sp>
        <p:sp>
          <p:nvSpPr>
            <p:cNvPr id="13" name="Rectangle 9"/>
            <p:cNvSpPr>
              <a:spLocks noChangeArrowheads="1"/>
            </p:cNvSpPr>
            <p:nvPr/>
          </p:nvSpPr>
          <p:spPr bwMode="auto">
            <a:xfrm>
              <a:off x="1259632" y="3212976"/>
              <a:ext cx="1808500" cy="654806"/>
            </a:xfrm>
            <a:prstGeom prst="rect">
              <a:avLst/>
            </a:prstGeom>
            <a:gradFill rotWithShape="0">
              <a:gsLst>
                <a:gs pos="0">
                  <a:srgbClr val="E3BEFF">
                    <a:gamma/>
                    <a:tint val="80000"/>
                    <a:invGamma/>
                  </a:srgbClr>
                </a:gs>
                <a:gs pos="100000">
                  <a:srgbClr val="E3BEFF"/>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57250" eaLnBrk="0" latinLnBrk="0" hangingPunct="0"/>
              <a:r>
                <a:rPr lang="zh-CN" altLang="en-US" sz="2000" b="1" dirty="0" smtClean="0">
                  <a:solidFill>
                    <a:srgbClr val="000000"/>
                  </a:solidFill>
                  <a:latin typeface="Arial" pitchFamily="34" charset="0"/>
                </a:rPr>
                <a:t>品牌占有率</a:t>
              </a:r>
              <a:endParaRPr lang="en-US" altLang="ko-KR" sz="2000" b="1" dirty="0">
                <a:solidFill>
                  <a:srgbClr val="000000"/>
                </a:solidFill>
                <a:latin typeface="Arial" pitchFamily="34" charset="0"/>
              </a:endParaRPr>
            </a:p>
          </p:txBody>
        </p:sp>
        <p:sp>
          <p:nvSpPr>
            <p:cNvPr id="14" name="Rectangle 10"/>
            <p:cNvSpPr>
              <a:spLocks noChangeArrowheads="1"/>
            </p:cNvSpPr>
            <p:nvPr/>
          </p:nvSpPr>
          <p:spPr bwMode="auto">
            <a:xfrm>
              <a:off x="6300192" y="4437112"/>
              <a:ext cx="1808500" cy="654806"/>
            </a:xfrm>
            <a:prstGeom prst="rect">
              <a:avLst/>
            </a:prstGeom>
            <a:gradFill rotWithShape="0">
              <a:gsLst>
                <a:gs pos="0">
                  <a:srgbClr val="E3BEFF">
                    <a:gamma/>
                    <a:tint val="80000"/>
                    <a:invGamma/>
                  </a:srgbClr>
                </a:gs>
                <a:gs pos="100000">
                  <a:srgbClr val="E3BEFF"/>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57250" eaLnBrk="0" latinLnBrk="0" hangingPunct="0"/>
              <a:r>
                <a:rPr lang="zh-CN" altLang="en-US" sz="2000" b="1" dirty="0" smtClean="0">
                  <a:solidFill>
                    <a:srgbClr val="000000"/>
                  </a:solidFill>
                  <a:latin typeface="Arial" pitchFamily="34" charset="0"/>
                </a:rPr>
                <a:t>品牌偏好度</a:t>
              </a:r>
              <a:endParaRPr lang="en-US" altLang="ko-KR" sz="2000" b="1" dirty="0">
                <a:solidFill>
                  <a:srgbClr val="000000"/>
                </a:solidFill>
                <a:latin typeface="Arial" pitchFamily="34" charset="0"/>
              </a:endParaRPr>
            </a:p>
          </p:txBody>
        </p:sp>
        <p:sp>
          <p:nvSpPr>
            <p:cNvPr id="15" name="Rectangle 11"/>
            <p:cNvSpPr>
              <a:spLocks noChangeArrowheads="1"/>
            </p:cNvSpPr>
            <p:nvPr/>
          </p:nvSpPr>
          <p:spPr bwMode="auto">
            <a:xfrm>
              <a:off x="1619672" y="4653136"/>
              <a:ext cx="1808500" cy="654806"/>
            </a:xfrm>
            <a:prstGeom prst="rect">
              <a:avLst/>
            </a:prstGeom>
            <a:gradFill rotWithShape="0">
              <a:gsLst>
                <a:gs pos="0">
                  <a:srgbClr val="FDA4B5">
                    <a:gamma/>
                    <a:tint val="80000"/>
                    <a:invGamma/>
                  </a:srgbClr>
                </a:gs>
                <a:gs pos="100000">
                  <a:srgbClr val="FDA4B5"/>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57250" eaLnBrk="0" latinLnBrk="0" hangingPunct="0"/>
              <a:r>
                <a:rPr lang="zh-CN" altLang="en-US" sz="2000" b="1" dirty="0" smtClean="0">
                  <a:solidFill>
                    <a:srgbClr val="000000"/>
                  </a:solidFill>
                  <a:latin typeface="Arial" pitchFamily="34" charset="0"/>
                </a:rPr>
                <a:t>品牌忠诚度</a:t>
              </a:r>
              <a:endParaRPr lang="en-US" altLang="ko-KR" sz="2000" b="1" dirty="0">
                <a:solidFill>
                  <a:srgbClr val="000000"/>
                </a:solidFill>
                <a:latin typeface="Arial" pitchFamily="34" charset="0"/>
              </a:endParaRPr>
            </a:p>
          </p:txBody>
        </p:sp>
        <p:sp>
          <p:nvSpPr>
            <p:cNvPr id="16" name="Rectangle 12"/>
            <p:cNvSpPr>
              <a:spLocks noChangeArrowheads="1"/>
            </p:cNvSpPr>
            <p:nvPr/>
          </p:nvSpPr>
          <p:spPr bwMode="auto">
            <a:xfrm>
              <a:off x="4355976" y="5445224"/>
              <a:ext cx="1808500" cy="654806"/>
            </a:xfrm>
            <a:prstGeom prst="rect">
              <a:avLst/>
            </a:prstGeom>
            <a:gradFill rotWithShape="0">
              <a:gsLst>
                <a:gs pos="0">
                  <a:srgbClr val="FDA4B5">
                    <a:gamma/>
                    <a:tint val="80000"/>
                    <a:invGamma/>
                  </a:srgbClr>
                </a:gs>
                <a:gs pos="100000">
                  <a:srgbClr val="FDA4B5"/>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57250" eaLnBrk="0" latinLnBrk="0" hangingPunct="0"/>
              <a:r>
                <a:rPr lang="zh-CN" altLang="en-US" sz="2000" b="1" dirty="0" smtClean="0">
                  <a:solidFill>
                    <a:srgbClr val="000000"/>
                  </a:solidFill>
                  <a:latin typeface="Arial" pitchFamily="34" charset="0"/>
                </a:rPr>
                <a:t>品牌满意度</a:t>
              </a:r>
              <a:endParaRPr lang="en-US" altLang="ko-KR" sz="2000" b="1" dirty="0">
                <a:solidFill>
                  <a:srgbClr val="000000"/>
                </a:solidFill>
                <a:latin typeface="Arial" pitchFamily="34" charset="0"/>
              </a:endParaRPr>
            </a:p>
          </p:txBody>
        </p:sp>
      </p:grpSp>
      <p:sp>
        <p:nvSpPr>
          <p:cNvPr id="17"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22</a:t>
            </a:fld>
            <a:endParaRPr lang="en-US" altLang="zh-CN" smtClean="0">
              <a:ea typeface="宋体" charset="-122"/>
            </a:endParaRPr>
          </a:p>
        </p:txBody>
      </p:sp>
      <p:sp>
        <p:nvSpPr>
          <p:cNvPr id="6" name="TextBox 5"/>
          <p:cNvSpPr txBox="1"/>
          <p:nvPr/>
        </p:nvSpPr>
        <p:spPr>
          <a:xfrm>
            <a:off x="179512" y="908720"/>
            <a:ext cx="2160240" cy="430887"/>
          </a:xfrm>
          <a:prstGeom prst="rect">
            <a:avLst/>
          </a:prstGeom>
          <a:noFill/>
        </p:spPr>
        <p:txBody>
          <a:bodyPr wrap="square" rtlCol="0">
            <a:spAutoFit/>
          </a:bodyPr>
          <a:lstStyle/>
          <a:p>
            <a:r>
              <a:rPr lang="zh-CN" altLang="en-US" sz="2200" b="1" dirty="0" smtClean="0"/>
              <a:t>品牌营销力</a:t>
            </a:r>
          </a:p>
        </p:txBody>
      </p:sp>
      <p:sp>
        <p:nvSpPr>
          <p:cNvPr id="33" name="TextBox 32"/>
          <p:cNvSpPr txBox="1"/>
          <p:nvPr/>
        </p:nvSpPr>
        <p:spPr>
          <a:xfrm>
            <a:off x="6395859" y="1413435"/>
            <a:ext cx="651689" cy="695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ysClr val="window" lastClr="FFFFFF"/>
                </a:solidFill>
                <a:effectLst/>
                <a:uLnTx/>
                <a:uFillTx/>
                <a:latin typeface="Arial Black" pitchFamily="34" charset="0"/>
                <a:ea typeface="微软雅黑" pitchFamily="34" charset="-122"/>
              </a:rPr>
              <a:t>4</a:t>
            </a:r>
            <a:endParaRPr kumimoji="0" lang="zh-CN" altLang="en-US" sz="3600" b="1" i="0" u="none" strike="noStrike" kern="0" cap="none" spc="0" normalizeH="0" baseline="0" noProof="0" dirty="0">
              <a:ln>
                <a:noFill/>
              </a:ln>
              <a:solidFill>
                <a:sysClr val="window" lastClr="FFFFFF"/>
              </a:solidFill>
              <a:effectLst/>
              <a:uLnTx/>
              <a:uFillTx/>
              <a:latin typeface="Arial Black" pitchFamily="34" charset="0"/>
              <a:ea typeface="微软雅黑" pitchFamily="34" charset="-122"/>
            </a:endParaRPr>
          </a:p>
        </p:txBody>
      </p:sp>
      <p:sp>
        <p:nvSpPr>
          <p:cNvPr id="41" name="TextBox 40"/>
          <p:cNvSpPr txBox="1"/>
          <p:nvPr/>
        </p:nvSpPr>
        <p:spPr>
          <a:xfrm>
            <a:off x="1271671" y="4210557"/>
            <a:ext cx="2291052" cy="2422893"/>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您</a:t>
            </a:r>
            <a:r>
              <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的内容打在</a:t>
            </a: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这里或</a:t>
            </a:r>
            <a:r>
              <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通过复制您的文本后在此框中选择粘贴并选择只保留</a:t>
            </a: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文字您的内容打在这里或复制</a:t>
            </a:r>
            <a:endParaRPr kumimoji="0" lang="en-US" altLang="zh-CN"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44" name="椭圆形标注 2"/>
          <p:cNvSpPr/>
          <p:nvPr/>
        </p:nvSpPr>
        <p:spPr>
          <a:xfrm rot="17734901" flipH="1">
            <a:off x="618986" y="2939773"/>
            <a:ext cx="3229719" cy="3807400"/>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 fmla="*/ 546222 w 1872531"/>
              <a:gd name="connsiteY0" fmla="*/ 2025373 h 2025373"/>
              <a:gd name="connsiteX1" fmla="*/ 476229 w 1872531"/>
              <a:gd name="connsiteY1" fmla="*/ 1684160 h 2025373"/>
              <a:gd name="connsiteX2" fmla="*/ 92062 w 1872531"/>
              <a:gd name="connsiteY2" fmla="*/ 511305 h 2025373"/>
              <a:gd name="connsiteX3" fmla="*/ 1231494 w 1872531"/>
              <a:gd name="connsiteY3" fmla="*/ 46086 h 2025373"/>
              <a:gd name="connsiteX4" fmla="*/ 1844898 w 1872531"/>
              <a:gd name="connsiteY4" fmla="*/ 1116682 h 2025373"/>
              <a:gd name="connsiteX5" fmla="*/ 815131 w 1872531"/>
              <a:gd name="connsiteY5" fmla="*/ 1792781 h 2025373"/>
              <a:gd name="connsiteX6" fmla="*/ 546222 w 1872531"/>
              <a:gd name="connsiteY6" fmla="*/ 2025373 h 2025373"/>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820113 w 1828745"/>
              <a:gd name="connsiteY5" fmla="*/ 1865933 h 2159485"/>
              <a:gd name="connsiteX6" fmla="*/ 282980 w 1828745"/>
              <a:gd name="connsiteY6" fmla="*/ 2159485 h 2159485"/>
              <a:gd name="connsiteX0" fmla="*/ 1589 w 1839962"/>
              <a:gd name="connsiteY0" fmla="*/ 2257021 h 2257021"/>
              <a:gd name="connsiteX1" fmla="*/ 443660 w 1839962"/>
              <a:gd name="connsiteY1" fmla="*/ 1684160 h 2257021"/>
              <a:gd name="connsiteX2" fmla="*/ 59493 w 1839962"/>
              <a:gd name="connsiteY2" fmla="*/ 511305 h 2257021"/>
              <a:gd name="connsiteX3" fmla="*/ 1198925 w 1839962"/>
              <a:gd name="connsiteY3" fmla="*/ 46086 h 2257021"/>
              <a:gd name="connsiteX4" fmla="*/ 1812329 w 1839962"/>
              <a:gd name="connsiteY4" fmla="*/ 1116682 h 2257021"/>
              <a:gd name="connsiteX5" fmla="*/ 831330 w 1839962"/>
              <a:gd name="connsiteY5" fmla="*/ 1865933 h 2257021"/>
              <a:gd name="connsiteX6" fmla="*/ 1589 w 1839962"/>
              <a:gd name="connsiteY6" fmla="*/ 2257021 h 2257021"/>
              <a:gd name="connsiteX0" fmla="*/ 1673 w 1840046"/>
              <a:gd name="connsiteY0" fmla="*/ 2244950 h 2244950"/>
              <a:gd name="connsiteX1" fmla="*/ 419360 w 1840046"/>
              <a:gd name="connsiteY1" fmla="*/ 1659897 h 2244950"/>
              <a:gd name="connsiteX2" fmla="*/ 59577 w 1840046"/>
              <a:gd name="connsiteY2" fmla="*/ 499234 h 2244950"/>
              <a:gd name="connsiteX3" fmla="*/ 1199009 w 1840046"/>
              <a:gd name="connsiteY3" fmla="*/ 34015 h 2244950"/>
              <a:gd name="connsiteX4" fmla="*/ 1812413 w 1840046"/>
              <a:gd name="connsiteY4" fmla="*/ 1104611 h 2244950"/>
              <a:gd name="connsiteX5" fmla="*/ 831414 w 1840046"/>
              <a:gd name="connsiteY5" fmla="*/ 1853862 h 2244950"/>
              <a:gd name="connsiteX6" fmla="*/ 1673 w 1840046"/>
              <a:gd name="connsiteY6" fmla="*/ 2244950 h 2244950"/>
              <a:gd name="connsiteX0" fmla="*/ 1012 w 1839385"/>
              <a:gd name="connsiteY0" fmla="*/ 2244950 h 2244950"/>
              <a:gd name="connsiteX1" fmla="*/ 418699 w 1839385"/>
              <a:gd name="connsiteY1" fmla="*/ 1659897 h 2244950"/>
              <a:gd name="connsiteX2" fmla="*/ 58916 w 1839385"/>
              <a:gd name="connsiteY2" fmla="*/ 499234 h 2244950"/>
              <a:gd name="connsiteX3" fmla="*/ 1198348 w 1839385"/>
              <a:gd name="connsiteY3" fmla="*/ 34015 h 2244950"/>
              <a:gd name="connsiteX4" fmla="*/ 1811752 w 1839385"/>
              <a:gd name="connsiteY4" fmla="*/ 1104611 h 2244950"/>
              <a:gd name="connsiteX5" fmla="*/ 830753 w 1839385"/>
              <a:gd name="connsiteY5" fmla="*/ 1853862 h 2244950"/>
              <a:gd name="connsiteX6" fmla="*/ 1012 w 1839385"/>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831095 w 1839727"/>
              <a:gd name="connsiteY5" fmla="*/ 185386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53015 w 1839727"/>
              <a:gd name="connsiteY5" fmla="*/ 1890438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877 w 1840250"/>
              <a:gd name="connsiteY0" fmla="*/ 2244813 h 2244813"/>
              <a:gd name="connsiteX1" fmla="*/ 261068 w 1840250"/>
              <a:gd name="connsiteY1" fmla="*/ 1647568 h 2244813"/>
              <a:gd name="connsiteX2" fmla="*/ 59781 w 1840250"/>
              <a:gd name="connsiteY2" fmla="*/ 499097 h 2244813"/>
              <a:gd name="connsiteX3" fmla="*/ 1199213 w 1840250"/>
              <a:gd name="connsiteY3" fmla="*/ 33878 h 2244813"/>
              <a:gd name="connsiteX4" fmla="*/ 1812617 w 1840250"/>
              <a:gd name="connsiteY4" fmla="*/ 1104474 h 2244813"/>
              <a:gd name="connsiteX5" fmla="*/ 990114 w 1840250"/>
              <a:gd name="connsiteY5" fmla="*/ 1914685 h 2244813"/>
              <a:gd name="connsiteX6" fmla="*/ 1877 w 1840250"/>
              <a:gd name="connsiteY6" fmla="*/ 2244813 h 2244813"/>
              <a:gd name="connsiteX0" fmla="*/ 1594 w 1839967"/>
              <a:gd name="connsiteY0" fmla="*/ 2244408 h 2244408"/>
              <a:gd name="connsiteX1" fmla="*/ 333937 w 1839967"/>
              <a:gd name="connsiteY1" fmla="*/ 1610587 h 2244408"/>
              <a:gd name="connsiteX2" fmla="*/ 59498 w 1839967"/>
              <a:gd name="connsiteY2" fmla="*/ 498692 h 2244408"/>
              <a:gd name="connsiteX3" fmla="*/ 1198930 w 1839967"/>
              <a:gd name="connsiteY3" fmla="*/ 33473 h 2244408"/>
              <a:gd name="connsiteX4" fmla="*/ 1812334 w 1839967"/>
              <a:gd name="connsiteY4" fmla="*/ 1104069 h 2244408"/>
              <a:gd name="connsiteX5" fmla="*/ 989831 w 1839967"/>
              <a:gd name="connsiteY5" fmla="*/ 1914280 h 2244408"/>
              <a:gd name="connsiteX6" fmla="*/ 1594 w 1839967"/>
              <a:gd name="connsiteY6" fmla="*/ 2244408 h 2244408"/>
              <a:gd name="connsiteX0" fmla="*/ 1594 w 1839967"/>
              <a:gd name="connsiteY0" fmla="*/ 2248877 h 2248877"/>
              <a:gd name="connsiteX1" fmla="*/ 333937 w 1839967"/>
              <a:gd name="connsiteY1" fmla="*/ 1615056 h 2248877"/>
              <a:gd name="connsiteX2" fmla="*/ 59498 w 1839967"/>
              <a:gd name="connsiteY2" fmla="*/ 503161 h 2248877"/>
              <a:gd name="connsiteX3" fmla="*/ 1198930 w 1839967"/>
              <a:gd name="connsiteY3" fmla="*/ 37942 h 2248877"/>
              <a:gd name="connsiteX4" fmla="*/ 1812334 w 1839967"/>
              <a:gd name="connsiteY4" fmla="*/ 1108538 h 2248877"/>
              <a:gd name="connsiteX5" fmla="*/ 989831 w 1839967"/>
              <a:gd name="connsiteY5" fmla="*/ 1918749 h 2248877"/>
              <a:gd name="connsiteX6" fmla="*/ 1594 w 1839967"/>
              <a:gd name="connsiteY6" fmla="*/ 2248877 h 2248877"/>
              <a:gd name="connsiteX0" fmla="*/ 15912 w 1854285"/>
              <a:gd name="connsiteY0" fmla="*/ 2249953 h 2249953"/>
              <a:gd name="connsiteX1" fmla="*/ 348255 w 1854285"/>
              <a:gd name="connsiteY1" fmla="*/ 1616132 h 2249953"/>
              <a:gd name="connsiteX2" fmla="*/ 73816 w 1854285"/>
              <a:gd name="connsiteY2" fmla="*/ 504237 h 2249953"/>
              <a:gd name="connsiteX3" fmla="*/ 1213248 w 1854285"/>
              <a:gd name="connsiteY3" fmla="*/ 39018 h 2249953"/>
              <a:gd name="connsiteX4" fmla="*/ 1826652 w 1854285"/>
              <a:gd name="connsiteY4" fmla="*/ 1109614 h 2249953"/>
              <a:gd name="connsiteX5" fmla="*/ 1004149 w 1854285"/>
              <a:gd name="connsiteY5" fmla="*/ 1919825 h 2249953"/>
              <a:gd name="connsiteX6" fmla="*/ 15912 w 1854285"/>
              <a:gd name="connsiteY6" fmla="*/ 2249953 h 2249953"/>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2699 w 1891072"/>
              <a:gd name="connsiteY0" fmla="*/ 2247434 h 2262382"/>
              <a:gd name="connsiteX1" fmla="*/ 409426 w 1891072"/>
              <a:gd name="connsiteY1" fmla="*/ 1869645 h 2262382"/>
              <a:gd name="connsiteX2" fmla="*/ 110603 w 1891072"/>
              <a:gd name="connsiteY2" fmla="*/ 501718 h 2262382"/>
              <a:gd name="connsiteX3" fmla="*/ 1250035 w 1891072"/>
              <a:gd name="connsiteY3" fmla="*/ 36499 h 2262382"/>
              <a:gd name="connsiteX4" fmla="*/ 1863439 w 1891072"/>
              <a:gd name="connsiteY4" fmla="*/ 1107095 h 2262382"/>
              <a:gd name="connsiteX5" fmla="*/ 52699 w 1891072"/>
              <a:gd name="connsiteY5" fmla="*/ 2247434 h 2262382"/>
              <a:gd name="connsiteX0" fmla="*/ 57273 w 1895646"/>
              <a:gd name="connsiteY0" fmla="*/ 2247434 h 2262382"/>
              <a:gd name="connsiteX1" fmla="*/ 414000 w 1895646"/>
              <a:gd name="connsiteY1" fmla="*/ 1869645 h 2262382"/>
              <a:gd name="connsiteX2" fmla="*/ 115177 w 1895646"/>
              <a:gd name="connsiteY2" fmla="*/ 501718 h 2262382"/>
              <a:gd name="connsiteX3" fmla="*/ 1254609 w 1895646"/>
              <a:gd name="connsiteY3" fmla="*/ 36499 h 2262382"/>
              <a:gd name="connsiteX4" fmla="*/ 1868013 w 1895646"/>
              <a:gd name="connsiteY4" fmla="*/ 1107095 h 2262382"/>
              <a:gd name="connsiteX5" fmla="*/ 57273 w 1895646"/>
              <a:gd name="connsiteY5" fmla="*/ 2247434 h 2262382"/>
              <a:gd name="connsiteX0" fmla="*/ 62638 w 1901011"/>
              <a:gd name="connsiteY0" fmla="*/ 2247434 h 2264531"/>
              <a:gd name="connsiteX1" fmla="*/ 419365 w 1901011"/>
              <a:gd name="connsiteY1" fmla="*/ 1869645 h 2264531"/>
              <a:gd name="connsiteX2" fmla="*/ 120542 w 1901011"/>
              <a:gd name="connsiteY2" fmla="*/ 501718 h 2264531"/>
              <a:gd name="connsiteX3" fmla="*/ 1259974 w 1901011"/>
              <a:gd name="connsiteY3" fmla="*/ 36499 h 2264531"/>
              <a:gd name="connsiteX4" fmla="*/ 1873378 w 1901011"/>
              <a:gd name="connsiteY4" fmla="*/ 1107095 h 2264531"/>
              <a:gd name="connsiteX5" fmla="*/ 62638 w 1901011"/>
              <a:gd name="connsiteY5" fmla="*/ 2247434 h 2264531"/>
              <a:gd name="connsiteX0" fmla="*/ 62638 w 1901011"/>
              <a:gd name="connsiteY0" fmla="*/ 2248136 h 2265233"/>
              <a:gd name="connsiteX1" fmla="*/ 419365 w 1901011"/>
              <a:gd name="connsiteY1" fmla="*/ 1870347 h 2265233"/>
              <a:gd name="connsiteX2" fmla="*/ 120542 w 1901011"/>
              <a:gd name="connsiteY2" fmla="*/ 502420 h 2265233"/>
              <a:gd name="connsiteX3" fmla="*/ 1259974 w 1901011"/>
              <a:gd name="connsiteY3" fmla="*/ 37201 h 2265233"/>
              <a:gd name="connsiteX4" fmla="*/ 1873378 w 1901011"/>
              <a:gd name="connsiteY4" fmla="*/ 1107797 h 2265233"/>
              <a:gd name="connsiteX5" fmla="*/ 62638 w 1901011"/>
              <a:gd name="connsiteY5" fmla="*/ 2248136 h 2265233"/>
              <a:gd name="connsiteX0" fmla="*/ 81540 w 1919913"/>
              <a:gd name="connsiteY0" fmla="*/ 2250068 h 2289000"/>
              <a:gd name="connsiteX1" fmla="*/ 267579 w 1919913"/>
              <a:gd name="connsiteY1" fmla="*/ 2067351 h 2289000"/>
              <a:gd name="connsiteX2" fmla="*/ 139444 w 1919913"/>
              <a:gd name="connsiteY2" fmla="*/ 504352 h 2289000"/>
              <a:gd name="connsiteX3" fmla="*/ 1278876 w 1919913"/>
              <a:gd name="connsiteY3" fmla="*/ 39133 h 2289000"/>
              <a:gd name="connsiteX4" fmla="*/ 1892280 w 1919913"/>
              <a:gd name="connsiteY4" fmla="*/ 1109729 h 2289000"/>
              <a:gd name="connsiteX5" fmla="*/ 81540 w 1919913"/>
              <a:gd name="connsiteY5" fmla="*/ 2250068 h 2289000"/>
              <a:gd name="connsiteX0" fmla="*/ 78183 w 1916556"/>
              <a:gd name="connsiteY0" fmla="*/ 2248386 h 2270343"/>
              <a:gd name="connsiteX1" fmla="*/ 288606 w 1916556"/>
              <a:gd name="connsiteY1" fmla="*/ 1943749 h 2270343"/>
              <a:gd name="connsiteX2" fmla="*/ 136087 w 1916556"/>
              <a:gd name="connsiteY2" fmla="*/ 502670 h 2270343"/>
              <a:gd name="connsiteX3" fmla="*/ 1275519 w 1916556"/>
              <a:gd name="connsiteY3" fmla="*/ 37451 h 2270343"/>
              <a:gd name="connsiteX4" fmla="*/ 1888923 w 1916556"/>
              <a:gd name="connsiteY4" fmla="*/ 1108047 h 2270343"/>
              <a:gd name="connsiteX5" fmla="*/ 78183 w 1916556"/>
              <a:gd name="connsiteY5" fmla="*/ 2248386 h 2270343"/>
              <a:gd name="connsiteX0" fmla="*/ 78183 w 1916556"/>
              <a:gd name="connsiteY0" fmla="*/ 2260654 h 2282611"/>
              <a:gd name="connsiteX1" fmla="*/ 288606 w 1916556"/>
              <a:gd name="connsiteY1" fmla="*/ 1956017 h 2282611"/>
              <a:gd name="connsiteX2" fmla="*/ 136087 w 1916556"/>
              <a:gd name="connsiteY2" fmla="*/ 514938 h 2282611"/>
              <a:gd name="connsiteX3" fmla="*/ 1275519 w 1916556"/>
              <a:gd name="connsiteY3" fmla="*/ 49719 h 2282611"/>
              <a:gd name="connsiteX4" fmla="*/ 1888923 w 1916556"/>
              <a:gd name="connsiteY4" fmla="*/ 1120315 h 2282611"/>
              <a:gd name="connsiteX5" fmla="*/ 78183 w 1916556"/>
              <a:gd name="connsiteY5" fmla="*/ 2260654 h 2282611"/>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87139 w 1925512"/>
              <a:gd name="connsiteY0" fmla="*/ 2248386 h 2270343"/>
              <a:gd name="connsiteX1" fmla="*/ 236602 w 1925512"/>
              <a:gd name="connsiteY1" fmla="*/ 1943749 h 2270343"/>
              <a:gd name="connsiteX2" fmla="*/ 145043 w 1925512"/>
              <a:gd name="connsiteY2" fmla="*/ 502670 h 2270343"/>
              <a:gd name="connsiteX3" fmla="*/ 1284475 w 1925512"/>
              <a:gd name="connsiteY3" fmla="*/ 37451 h 2270343"/>
              <a:gd name="connsiteX4" fmla="*/ 1897879 w 1925512"/>
              <a:gd name="connsiteY4" fmla="*/ 1108047 h 2270343"/>
              <a:gd name="connsiteX5" fmla="*/ 87139 w 1925512"/>
              <a:gd name="connsiteY5" fmla="*/ 2248386 h 2270343"/>
              <a:gd name="connsiteX0" fmla="*/ 87139 w 1925512"/>
              <a:gd name="connsiteY0" fmla="*/ 2247961 h 2269918"/>
              <a:gd name="connsiteX1" fmla="*/ 236602 w 1925512"/>
              <a:gd name="connsiteY1" fmla="*/ 1943324 h 2269918"/>
              <a:gd name="connsiteX2" fmla="*/ 145043 w 1925512"/>
              <a:gd name="connsiteY2" fmla="*/ 502245 h 2269918"/>
              <a:gd name="connsiteX3" fmla="*/ 1284475 w 1925512"/>
              <a:gd name="connsiteY3" fmla="*/ 37026 h 2269918"/>
              <a:gd name="connsiteX4" fmla="*/ 1897879 w 1925512"/>
              <a:gd name="connsiteY4" fmla="*/ 1107622 h 2269918"/>
              <a:gd name="connsiteX5" fmla="*/ 87139 w 1925512"/>
              <a:gd name="connsiteY5" fmla="*/ 2247961 h 22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3500000" scaled="1"/>
            <a:tileRect/>
          </a:gra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5" name="椭圆形标注 2"/>
          <p:cNvSpPr/>
          <p:nvPr/>
        </p:nvSpPr>
        <p:spPr>
          <a:xfrm rot="3088834">
            <a:off x="4478525" y="2709667"/>
            <a:ext cx="2563150" cy="3021607"/>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 fmla="*/ 546222 w 1872531"/>
              <a:gd name="connsiteY0" fmla="*/ 2025373 h 2025373"/>
              <a:gd name="connsiteX1" fmla="*/ 476229 w 1872531"/>
              <a:gd name="connsiteY1" fmla="*/ 1684160 h 2025373"/>
              <a:gd name="connsiteX2" fmla="*/ 92062 w 1872531"/>
              <a:gd name="connsiteY2" fmla="*/ 511305 h 2025373"/>
              <a:gd name="connsiteX3" fmla="*/ 1231494 w 1872531"/>
              <a:gd name="connsiteY3" fmla="*/ 46086 h 2025373"/>
              <a:gd name="connsiteX4" fmla="*/ 1844898 w 1872531"/>
              <a:gd name="connsiteY4" fmla="*/ 1116682 h 2025373"/>
              <a:gd name="connsiteX5" fmla="*/ 815131 w 1872531"/>
              <a:gd name="connsiteY5" fmla="*/ 1792781 h 2025373"/>
              <a:gd name="connsiteX6" fmla="*/ 546222 w 1872531"/>
              <a:gd name="connsiteY6" fmla="*/ 2025373 h 2025373"/>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820113 w 1828745"/>
              <a:gd name="connsiteY5" fmla="*/ 1865933 h 2159485"/>
              <a:gd name="connsiteX6" fmla="*/ 282980 w 1828745"/>
              <a:gd name="connsiteY6" fmla="*/ 2159485 h 2159485"/>
              <a:gd name="connsiteX0" fmla="*/ 1589 w 1839962"/>
              <a:gd name="connsiteY0" fmla="*/ 2257021 h 2257021"/>
              <a:gd name="connsiteX1" fmla="*/ 443660 w 1839962"/>
              <a:gd name="connsiteY1" fmla="*/ 1684160 h 2257021"/>
              <a:gd name="connsiteX2" fmla="*/ 59493 w 1839962"/>
              <a:gd name="connsiteY2" fmla="*/ 511305 h 2257021"/>
              <a:gd name="connsiteX3" fmla="*/ 1198925 w 1839962"/>
              <a:gd name="connsiteY3" fmla="*/ 46086 h 2257021"/>
              <a:gd name="connsiteX4" fmla="*/ 1812329 w 1839962"/>
              <a:gd name="connsiteY4" fmla="*/ 1116682 h 2257021"/>
              <a:gd name="connsiteX5" fmla="*/ 831330 w 1839962"/>
              <a:gd name="connsiteY5" fmla="*/ 1865933 h 2257021"/>
              <a:gd name="connsiteX6" fmla="*/ 1589 w 1839962"/>
              <a:gd name="connsiteY6" fmla="*/ 2257021 h 2257021"/>
              <a:gd name="connsiteX0" fmla="*/ 1673 w 1840046"/>
              <a:gd name="connsiteY0" fmla="*/ 2244950 h 2244950"/>
              <a:gd name="connsiteX1" fmla="*/ 419360 w 1840046"/>
              <a:gd name="connsiteY1" fmla="*/ 1659897 h 2244950"/>
              <a:gd name="connsiteX2" fmla="*/ 59577 w 1840046"/>
              <a:gd name="connsiteY2" fmla="*/ 499234 h 2244950"/>
              <a:gd name="connsiteX3" fmla="*/ 1199009 w 1840046"/>
              <a:gd name="connsiteY3" fmla="*/ 34015 h 2244950"/>
              <a:gd name="connsiteX4" fmla="*/ 1812413 w 1840046"/>
              <a:gd name="connsiteY4" fmla="*/ 1104611 h 2244950"/>
              <a:gd name="connsiteX5" fmla="*/ 831414 w 1840046"/>
              <a:gd name="connsiteY5" fmla="*/ 1853862 h 2244950"/>
              <a:gd name="connsiteX6" fmla="*/ 1673 w 1840046"/>
              <a:gd name="connsiteY6" fmla="*/ 2244950 h 2244950"/>
              <a:gd name="connsiteX0" fmla="*/ 1012 w 1839385"/>
              <a:gd name="connsiteY0" fmla="*/ 2244950 h 2244950"/>
              <a:gd name="connsiteX1" fmla="*/ 418699 w 1839385"/>
              <a:gd name="connsiteY1" fmla="*/ 1659897 h 2244950"/>
              <a:gd name="connsiteX2" fmla="*/ 58916 w 1839385"/>
              <a:gd name="connsiteY2" fmla="*/ 499234 h 2244950"/>
              <a:gd name="connsiteX3" fmla="*/ 1198348 w 1839385"/>
              <a:gd name="connsiteY3" fmla="*/ 34015 h 2244950"/>
              <a:gd name="connsiteX4" fmla="*/ 1811752 w 1839385"/>
              <a:gd name="connsiteY4" fmla="*/ 1104611 h 2244950"/>
              <a:gd name="connsiteX5" fmla="*/ 830753 w 1839385"/>
              <a:gd name="connsiteY5" fmla="*/ 1853862 h 2244950"/>
              <a:gd name="connsiteX6" fmla="*/ 1012 w 1839385"/>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831095 w 1839727"/>
              <a:gd name="connsiteY5" fmla="*/ 185386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53015 w 1839727"/>
              <a:gd name="connsiteY5" fmla="*/ 1890438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877 w 1840250"/>
              <a:gd name="connsiteY0" fmla="*/ 2244813 h 2244813"/>
              <a:gd name="connsiteX1" fmla="*/ 261068 w 1840250"/>
              <a:gd name="connsiteY1" fmla="*/ 1647568 h 2244813"/>
              <a:gd name="connsiteX2" fmla="*/ 59781 w 1840250"/>
              <a:gd name="connsiteY2" fmla="*/ 499097 h 2244813"/>
              <a:gd name="connsiteX3" fmla="*/ 1199213 w 1840250"/>
              <a:gd name="connsiteY3" fmla="*/ 33878 h 2244813"/>
              <a:gd name="connsiteX4" fmla="*/ 1812617 w 1840250"/>
              <a:gd name="connsiteY4" fmla="*/ 1104474 h 2244813"/>
              <a:gd name="connsiteX5" fmla="*/ 990114 w 1840250"/>
              <a:gd name="connsiteY5" fmla="*/ 1914685 h 2244813"/>
              <a:gd name="connsiteX6" fmla="*/ 1877 w 1840250"/>
              <a:gd name="connsiteY6" fmla="*/ 2244813 h 2244813"/>
              <a:gd name="connsiteX0" fmla="*/ 1594 w 1839967"/>
              <a:gd name="connsiteY0" fmla="*/ 2244408 h 2244408"/>
              <a:gd name="connsiteX1" fmla="*/ 333937 w 1839967"/>
              <a:gd name="connsiteY1" fmla="*/ 1610587 h 2244408"/>
              <a:gd name="connsiteX2" fmla="*/ 59498 w 1839967"/>
              <a:gd name="connsiteY2" fmla="*/ 498692 h 2244408"/>
              <a:gd name="connsiteX3" fmla="*/ 1198930 w 1839967"/>
              <a:gd name="connsiteY3" fmla="*/ 33473 h 2244408"/>
              <a:gd name="connsiteX4" fmla="*/ 1812334 w 1839967"/>
              <a:gd name="connsiteY4" fmla="*/ 1104069 h 2244408"/>
              <a:gd name="connsiteX5" fmla="*/ 989831 w 1839967"/>
              <a:gd name="connsiteY5" fmla="*/ 1914280 h 2244408"/>
              <a:gd name="connsiteX6" fmla="*/ 1594 w 1839967"/>
              <a:gd name="connsiteY6" fmla="*/ 2244408 h 2244408"/>
              <a:gd name="connsiteX0" fmla="*/ 1594 w 1839967"/>
              <a:gd name="connsiteY0" fmla="*/ 2248877 h 2248877"/>
              <a:gd name="connsiteX1" fmla="*/ 333937 w 1839967"/>
              <a:gd name="connsiteY1" fmla="*/ 1615056 h 2248877"/>
              <a:gd name="connsiteX2" fmla="*/ 59498 w 1839967"/>
              <a:gd name="connsiteY2" fmla="*/ 503161 h 2248877"/>
              <a:gd name="connsiteX3" fmla="*/ 1198930 w 1839967"/>
              <a:gd name="connsiteY3" fmla="*/ 37942 h 2248877"/>
              <a:gd name="connsiteX4" fmla="*/ 1812334 w 1839967"/>
              <a:gd name="connsiteY4" fmla="*/ 1108538 h 2248877"/>
              <a:gd name="connsiteX5" fmla="*/ 989831 w 1839967"/>
              <a:gd name="connsiteY5" fmla="*/ 1918749 h 2248877"/>
              <a:gd name="connsiteX6" fmla="*/ 1594 w 1839967"/>
              <a:gd name="connsiteY6" fmla="*/ 2248877 h 2248877"/>
              <a:gd name="connsiteX0" fmla="*/ 15912 w 1854285"/>
              <a:gd name="connsiteY0" fmla="*/ 2249953 h 2249953"/>
              <a:gd name="connsiteX1" fmla="*/ 348255 w 1854285"/>
              <a:gd name="connsiteY1" fmla="*/ 1616132 h 2249953"/>
              <a:gd name="connsiteX2" fmla="*/ 73816 w 1854285"/>
              <a:gd name="connsiteY2" fmla="*/ 504237 h 2249953"/>
              <a:gd name="connsiteX3" fmla="*/ 1213248 w 1854285"/>
              <a:gd name="connsiteY3" fmla="*/ 39018 h 2249953"/>
              <a:gd name="connsiteX4" fmla="*/ 1826652 w 1854285"/>
              <a:gd name="connsiteY4" fmla="*/ 1109614 h 2249953"/>
              <a:gd name="connsiteX5" fmla="*/ 1004149 w 1854285"/>
              <a:gd name="connsiteY5" fmla="*/ 1919825 h 2249953"/>
              <a:gd name="connsiteX6" fmla="*/ 15912 w 1854285"/>
              <a:gd name="connsiteY6" fmla="*/ 2249953 h 2249953"/>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2699 w 1891072"/>
              <a:gd name="connsiteY0" fmla="*/ 2247434 h 2262382"/>
              <a:gd name="connsiteX1" fmla="*/ 409426 w 1891072"/>
              <a:gd name="connsiteY1" fmla="*/ 1869645 h 2262382"/>
              <a:gd name="connsiteX2" fmla="*/ 110603 w 1891072"/>
              <a:gd name="connsiteY2" fmla="*/ 501718 h 2262382"/>
              <a:gd name="connsiteX3" fmla="*/ 1250035 w 1891072"/>
              <a:gd name="connsiteY3" fmla="*/ 36499 h 2262382"/>
              <a:gd name="connsiteX4" fmla="*/ 1863439 w 1891072"/>
              <a:gd name="connsiteY4" fmla="*/ 1107095 h 2262382"/>
              <a:gd name="connsiteX5" fmla="*/ 52699 w 1891072"/>
              <a:gd name="connsiteY5" fmla="*/ 2247434 h 2262382"/>
              <a:gd name="connsiteX0" fmla="*/ 57273 w 1895646"/>
              <a:gd name="connsiteY0" fmla="*/ 2247434 h 2262382"/>
              <a:gd name="connsiteX1" fmla="*/ 414000 w 1895646"/>
              <a:gd name="connsiteY1" fmla="*/ 1869645 h 2262382"/>
              <a:gd name="connsiteX2" fmla="*/ 115177 w 1895646"/>
              <a:gd name="connsiteY2" fmla="*/ 501718 h 2262382"/>
              <a:gd name="connsiteX3" fmla="*/ 1254609 w 1895646"/>
              <a:gd name="connsiteY3" fmla="*/ 36499 h 2262382"/>
              <a:gd name="connsiteX4" fmla="*/ 1868013 w 1895646"/>
              <a:gd name="connsiteY4" fmla="*/ 1107095 h 2262382"/>
              <a:gd name="connsiteX5" fmla="*/ 57273 w 1895646"/>
              <a:gd name="connsiteY5" fmla="*/ 2247434 h 2262382"/>
              <a:gd name="connsiteX0" fmla="*/ 62638 w 1901011"/>
              <a:gd name="connsiteY0" fmla="*/ 2247434 h 2264531"/>
              <a:gd name="connsiteX1" fmla="*/ 419365 w 1901011"/>
              <a:gd name="connsiteY1" fmla="*/ 1869645 h 2264531"/>
              <a:gd name="connsiteX2" fmla="*/ 120542 w 1901011"/>
              <a:gd name="connsiteY2" fmla="*/ 501718 h 2264531"/>
              <a:gd name="connsiteX3" fmla="*/ 1259974 w 1901011"/>
              <a:gd name="connsiteY3" fmla="*/ 36499 h 2264531"/>
              <a:gd name="connsiteX4" fmla="*/ 1873378 w 1901011"/>
              <a:gd name="connsiteY4" fmla="*/ 1107095 h 2264531"/>
              <a:gd name="connsiteX5" fmla="*/ 62638 w 1901011"/>
              <a:gd name="connsiteY5" fmla="*/ 2247434 h 2264531"/>
              <a:gd name="connsiteX0" fmla="*/ 62638 w 1901011"/>
              <a:gd name="connsiteY0" fmla="*/ 2248136 h 2265233"/>
              <a:gd name="connsiteX1" fmla="*/ 419365 w 1901011"/>
              <a:gd name="connsiteY1" fmla="*/ 1870347 h 2265233"/>
              <a:gd name="connsiteX2" fmla="*/ 120542 w 1901011"/>
              <a:gd name="connsiteY2" fmla="*/ 502420 h 2265233"/>
              <a:gd name="connsiteX3" fmla="*/ 1259974 w 1901011"/>
              <a:gd name="connsiteY3" fmla="*/ 37201 h 2265233"/>
              <a:gd name="connsiteX4" fmla="*/ 1873378 w 1901011"/>
              <a:gd name="connsiteY4" fmla="*/ 1107797 h 2265233"/>
              <a:gd name="connsiteX5" fmla="*/ 62638 w 1901011"/>
              <a:gd name="connsiteY5" fmla="*/ 2248136 h 2265233"/>
              <a:gd name="connsiteX0" fmla="*/ 81540 w 1919913"/>
              <a:gd name="connsiteY0" fmla="*/ 2250068 h 2289000"/>
              <a:gd name="connsiteX1" fmla="*/ 267579 w 1919913"/>
              <a:gd name="connsiteY1" fmla="*/ 2067351 h 2289000"/>
              <a:gd name="connsiteX2" fmla="*/ 139444 w 1919913"/>
              <a:gd name="connsiteY2" fmla="*/ 504352 h 2289000"/>
              <a:gd name="connsiteX3" fmla="*/ 1278876 w 1919913"/>
              <a:gd name="connsiteY3" fmla="*/ 39133 h 2289000"/>
              <a:gd name="connsiteX4" fmla="*/ 1892280 w 1919913"/>
              <a:gd name="connsiteY4" fmla="*/ 1109729 h 2289000"/>
              <a:gd name="connsiteX5" fmla="*/ 81540 w 1919913"/>
              <a:gd name="connsiteY5" fmla="*/ 2250068 h 2289000"/>
              <a:gd name="connsiteX0" fmla="*/ 78183 w 1916556"/>
              <a:gd name="connsiteY0" fmla="*/ 2248386 h 2270343"/>
              <a:gd name="connsiteX1" fmla="*/ 288606 w 1916556"/>
              <a:gd name="connsiteY1" fmla="*/ 1943749 h 2270343"/>
              <a:gd name="connsiteX2" fmla="*/ 136087 w 1916556"/>
              <a:gd name="connsiteY2" fmla="*/ 502670 h 2270343"/>
              <a:gd name="connsiteX3" fmla="*/ 1275519 w 1916556"/>
              <a:gd name="connsiteY3" fmla="*/ 37451 h 2270343"/>
              <a:gd name="connsiteX4" fmla="*/ 1888923 w 1916556"/>
              <a:gd name="connsiteY4" fmla="*/ 1108047 h 2270343"/>
              <a:gd name="connsiteX5" fmla="*/ 78183 w 1916556"/>
              <a:gd name="connsiteY5" fmla="*/ 2248386 h 2270343"/>
              <a:gd name="connsiteX0" fmla="*/ 78183 w 1916556"/>
              <a:gd name="connsiteY0" fmla="*/ 2260654 h 2282611"/>
              <a:gd name="connsiteX1" fmla="*/ 288606 w 1916556"/>
              <a:gd name="connsiteY1" fmla="*/ 1956017 h 2282611"/>
              <a:gd name="connsiteX2" fmla="*/ 136087 w 1916556"/>
              <a:gd name="connsiteY2" fmla="*/ 514938 h 2282611"/>
              <a:gd name="connsiteX3" fmla="*/ 1275519 w 1916556"/>
              <a:gd name="connsiteY3" fmla="*/ 49719 h 2282611"/>
              <a:gd name="connsiteX4" fmla="*/ 1888923 w 1916556"/>
              <a:gd name="connsiteY4" fmla="*/ 1120315 h 2282611"/>
              <a:gd name="connsiteX5" fmla="*/ 78183 w 1916556"/>
              <a:gd name="connsiteY5" fmla="*/ 2260654 h 2282611"/>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87139 w 1925512"/>
              <a:gd name="connsiteY0" fmla="*/ 2248386 h 2270343"/>
              <a:gd name="connsiteX1" fmla="*/ 236602 w 1925512"/>
              <a:gd name="connsiteY1" fmla="*/ 1943749 h 2270343"/>
              <a:gd name="connsiteX2" fmla="*/ 145043 w 1925512"/>
              <a:gd name="connsiteY2" fmla="*/ 502670 h 2270343"/>
              <a:gd name="connsiteX3" fmla="*/ 1284475 w 1925512"/>
              <a:gd name="connsiteY3" fmla="*/ 37451 h 2270343"/>
              <a:gd name="connsiteX4" fmla="*/ 1897879 w 1925512"/>
              <a:gd name="connsiteY4" fmla="*/ 1108047 h 2270343"/>
              <a:gd name="connsiteX5" fmla="*/ 87139 w 1925512"/>
              <a:gd name="connsiteY5" fmla="*/ 2248386 h 2270343"/>
              <a:gd name="connsiteX0" fmla="*/ 87139 w 1925512"/>
              <a:gd name="connsiteY0" fmla="*/ 2247961 h 2269918"/>
              <a:gd name="connsiteX1" fmla="*/ 236602 w 1925512"/>
              <a:gd name="connsiteY1" fmla="*/ 1943324 h 2269918"/>
              <a:gd name="connsiteX2" fmla="*/ 145043 w 1925512"/>
              <a:gd name="connsiteY2" fmla="*/ 502245 h 2269918"/>
              <a:gd name="connsiteX3" fmla="*/ 1284475 w 1925512"/>
              <a:gd name="connsiteY3" fmla="*/ 37026 h 2269918"/>
              <a:gd name="connsiteX4" fmla="*/ 1897879 w 1925512"/>
              <a:gd name="connsiteY4" fmla="*/ 1107622 h 2269918"/>
              <a:gd name="connsiteX5" fmla="*/ 87139 w 1925512"/>
              <a:gd name="connsiteY5" fmla="*/ 2247961 h 22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6" name="椭圆形标注 2"/>
          <p:cNvSpPr/>
          <p:nvPr/>
        </p:nvSpPr>
        <p:spPr>
          <a:xfrm rot="16982270" flipH="1">
            <a:off x="3181266" y="1479879"/>
            <a:ext cx="2189250" cy="2580828"/>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 fmla="*/ 546222 w 1872531"/>
              <a:gd name="connsiteY0" fmla="*/ 2025373 h 2025373"/>
              <a:gd name="connsiteX1" fmla="*/ 476229 w 1872531"/>
              <a:gd name="connsiteY1" fmla="*/ 1684160 h 2025373"/>
              <a:gd name="connsiteX2" fmla="*/ 92062 w 1872531"/>
              <a:gd name="connsiteY2" fmla="*/ 511305 h 2025373"/>
              <a:gd name="connsiteX3" fmla="*/ 1231494 w 1872531"/>
              <a:gd name="connsiteY3" fmla="*/ 46086 h 2025373"/>
              <a:gd name="connsiteX4" fmla="*/ 1844898 w 1872531"/>
              <a:gd name="connsiteY4" fmla="*/ 1116682 h 2025373"/>
              <a:gd name="connsiteX5" fmla="*/ 815131 w 1872531"/>
              <a:gd name="connsiteY5" fmla="*/ 1792781 h 2025373"/>
              <a:gd name="connsiteX6" fmla="*/ 546222 w 1872531"/>
              <a:gd name="connsiteY6" fmla="*/ 2025373 h 2025373"/>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820113 w 1828745"/>
              <a:gd name="connsiteY5" fmla="*/ 1865933 h 2159485"/>
              <a:gd name="connsiteX6" fmla="*/ 282980 w 1828745"/>
              <a:gd name="connsiteY6" fmla="*/ 2159485 h 2159485"/>
              <a:gd name="connsiteX0" fmla="*/ 1589 w 1839962"/>
              <a:gd name="connsiteY0" fmla="*/ 2257021 h 2257021"/>
              <a:gd name="connsiteX1" fmla="*/ 443660 w 1839962"/>
              <a:gd name="connsiteY1" fmla="*/ 1684160 h 2257021"/>
              <a:gd name="connsiteX2" fmla="*/ 59493 w 1839962"/>
              <a:gd name="connsiteY2" fmla="*/ 511305 h 2257021"/>
              <a:gd name="connsiteX3" fmla="*/ 1198925 w 1839962"/>
              <a:gd name="connsiteY3" fmla="*/ 46086 h 2257021"/>
              <a:gd name="connsiteX4" fmla="*/ 1812329 w 1839962"/>
              <a:gd name="connsiteY4" fmla="*/ 1116682 h 2257021"/>
              <a:gd name="connsiteX5" fmla="*/ 831330 w 1839962"/>
              <a:gd name="connsiteY5" fmla="*/ 1865933 h 2257021"/>
              <a:gd name="connsiteX6" fmla="*/ 1589 w 1839962"/>
              <a:gd name="connsiteY6" fmla="*/ 2257021 h 2257021"/>
              <a:gd name="connsiteX0" fmla="*/ 1673 w 1840046"/>
              <a:gd name="connsiteY0" fmla="*/ 2244950 h 2244950"/>
              <a:gd name="connsiteX1" fmla="*/ 419360 w 1840046"/>
              <a:gd name="connsiteY1" fmla="*/ 1659897 h 2244950"/>
              <a:gd name="connsiteX2" fmla="*/ 59577 w 1840046"/>
              <a:gd name="connsiteY2" fmla="*/ 499234 h 2244950"/>
              <a:gd name="connsiteX3" fmla="*/ 1199009 w 1840046"/>
              <a:gd name="connsiteY3" fmla="*/ 34015 h 2244950"/>
              <a:gd name="connsiteX4" fmla="*/ 1812413 w 1840046"/>
              <a:gd name="connsiteY4" fmla="*/ 1104611 h 2244950"/>
              <a:gd name="connsiteX5" fmla="*/ 831414 w 1840046"/>
              <a:gd name="connsiteY5" fmla="*/ 1853862 h 2244950"/>
              <a:gd name="connsiteX6" fmla="*/ 1673 w 1840046"/>
              <a:gd name="connsiteY6" fmla="*/ 2244950 h 2244950"/>
              <a:gd name="connsiteX0" fmla="*/ 1012 w 1839385"/>
              <a:gd name="connsiteY0" fmla="*/ 2244950 h 2244950"/>
              <a:gd name="connsiteX1" fmla="*/ 418699 w 1839385"/>
              <a:gd name="connsiteY1" fmla="*/ 1659897 h 2244950"/>
              <a:gd name="connsiteX2" fmla="*/ 58916 w 1839385"/>
              <a:gd name="connsiteY2" fmla="*/ 499234 h 2244950"/>
              <a:gd name="connsiteX3" fmla="*/ 1198348 w 1839385"/>
              <a:gd name="connsiteY3" fmla="*/ 34015 h 2244950"/>
              <a:gd name="connsiteX4" fmla="*/ 1811752 w 1839385"/>
              <a:gd name="connsiteY4" fmla="*/ 1104611 h 2244950"/>
              <a:gd name="connsiteX5" fmla="*/ 830753 w 1839385"/>
              <a:gd name="connsiteY5" fmla="*/ 1853862 h 2244950"/>
              <a:gd name="connsiteX6" fmla="*/ 1012 w 1839385"/>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831095 w 1839727"/>
              <a:gd name="connsiteY5" fmla="*/ 185386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53015 w 1839727"/>
              <a:gd name="connsiteY5" fmla="*/ 1890438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877 w 1840250"/>
              <a:gd name="connsiteY0" fmla="*/ 2244813 h 2244813"/>
              <a:gd name="connsiteX1" fmla="*/ 261068 w 1840250"/>
              <a:gd name="connsiteY1" fmla="*/ 1647568 h 2244813"/>
              <a:gd name="connsiteX2" fmla="*/ 59781 w 1840250"/>
              <a:gd name="connsiteY2" fmla="*/ 499097 h 2244813"/>
              <a:gd name="connsiteX3" fmla="*/ 1199213 w 1840250"/>
              <a:gd name="connsiteY3" fmla="*/ 33878 h 2244813"/>
              <a:gd name="connsiteX4" fmla="*/ 1812617 w 1840250"/>
              <a:gd name="connsiteY4" fmla="*/ 1104474 h 2244813"/>
              <a:gd name="connsiteX5" fmla="*/ 990114 w 1840250"/>
              <a:gd name="connsiteY5" fmla="*/ 1914685 h 2244813"/>
              <a:gd name="connsiteX6" fmla="*/ 1877 w 1840250"/>
              <a:gd name="connsiteY6" fmla="*/ 2244813 h 2244813"/>
              <a:gd name="connsiteX0" fmla="*/ 1594 w 1839967"/>
              <a:gd name="connsiteY0" fmla="*/ 2244408 h 2244408"/>
              <a:gd name="connsiteX1" fmla="*/ 333937 w 1839967"/>
              <a:gd name="connsiteY1" fmla="*/ 1610587 h 2244408"/>
              <a:gd name="connsiteX2" fmla="*/ 59498 w 1839967"/>
              <a:gd name="connsiteY2" fmla="*/ 498692 h 2244408"/>
              <a:gd name="connsiteX3" fmla="*/ 1198930 w 1839967"/>
              <a:gd name="connsiteY3" fmla="*/ 33473 h 2244408"/>
              <a:gd name="connsiteX4" fmla="*/ 1812334 w 1839967"/>
              <a:gd name="connsiteY4" fmla="*/ 1104069 h 2244408"/>
              <a:gd name="connsiteX5" fmla="*/ 989831 w 1839967"/>
              <a:gd name="connsiteY5" fmla="*/ 1914280 h 2244408"/>
              <a:gd name="connsiteX6" fmla="*/ 1594 w 1839967"/>
              <a:gd name="connsiteY6" fmla="*/ 2244408 h 2244408"/>
              <a:gd name="connsiteX0" fmla="*/ 1594 w 1839967"/>
              <a:gd name="connsiteY0" fmla="*/ 2248877 h 2248877"/>
              <a:gd name="connsiteX1" fmla="*/ 333937 w 1839967"/>
              <a:gd name="connsiteY1" fmla="*/ 1615056 h 2248877"/>
              <a:gd name="connsiteX2" fmla="*/ 59498 w 1839967"/>
              <a:gd name="connsiteY2" fmla="*/ 503161 h 2248877"/>
              <a:gd name="connsiteX3" fmla="*/ 1198930 w 1839967"/>
              <a:gd name="connsiteY3" fmla="*/ 37942 h 2248877"/>
              <a:gd name="connsiteX4" fmla="*/ 1812334 w 1839967"/>
              <a:gd name="connsiteY4" fmla="*/ 1108538 h 2248877"/>
              <a:gd name="connsiteX5" fmla="*/ 989831 w 1839967"/>
              <a:gd name="connsiteY5" fmla="*/ 1918749 h 2248877"/>
              <a:gd name="connsiteX6" fmla="*/ 1594 w 1839967"/>
              <a:gd name="connsiteY6" fmla="*/ 2248877 h 2248877"/>
              <a:gd name="connsiteX0" fmla="*/ 15912 w 1854285"/>
              <a:gd name="connsiteY0" fmla="*/ 2249953 h 2249953"/>
              <a:gd name="connsiteX1" fmla="*/ 348255 w 1854285"/>
              <a:gd name="connsiteY1" fmla="*/ 1616132 h 2249953"/>
              <a:gd name="connsiteX2" fmla="*/ 73816 w 1854285"/>
              <a:gd name="connsiteY2" fmla="*/ 504237 h 2249953"/>
              <a:gd name="connsiteX3" fmla="*/ 1213248 w 1854285"/>
              <a:gd name="connsiteY3" fmla="*/ 39018 h 2249953"/>
              <a:gd name="connsiteX4" fmla="*/ 1826652 w 1854285"/>
              <a:gd name="connsiteY4" fmla="*/ 1109614 h 2249953"/>
              <a:gd name="connsiteX5" fmla="*/ 1004149 w 1854285"/>
              <a:gd name="connsiteY5" fmla="*/ 1919825 h 2249953"/>
              <a:gd name="connsiteX6" fmla="*/ 15912 w 1854285"/>
              <a:gd name="connsiteY6" fmla="*/ 2249953 h 2249953"/>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2699 w 1891072"/>
              <a:gd name="connsiteY0" fmla="*/ 2247434 h 2262382"/>
              <a:gd name="connsiteX1" fmla="*/ 409426 w 1891072"/>
              <a:gd name="connsiteY1" fmla="*/ 1869645 h 2262382"/>
              <a:gd name="connsiteX2" fmla="*/ 110603 w 1891072"/>
              <a:gd name="connsiteY2" fmla="*/ 501718 h 2262382"/>
              <a:gd name="connsiteX3" fmla="*/ 1250035 w 1891072"/>
              <a:gd name="connsiteY3" fmla="*/ 36499 h 2262382"/>
              <a:gd name="connsiteX4" fmla="*/ 1863439 w 1891072"/>
              <a:gd name="connsiteY4" fmla="*/ 1107095 h 2262382"/>
              <a:gd name="connsiteX5" fmla="*/ 52699 w 1891072"/>
              <a:gd name="connsiteY5" fmla="*/ 2247434 h 2262382"/>
              <a:gd name="connsiteX0" fmla="*/ 57273 w 1895646"/>
              <a:gd name="connsiteY0" fmla="*/ 2247434 h 2262382"/>
              <a:gd name="connsiteX1" fmla="*/ 414000 w 1895646"/>
              <a:gd name="connsiteY1" fmla="*/ 1869645 h 2262382"/>
              <a:gd name="connsiteX2" fmla="*/ 115177 w 1895646"/>
              <a:gd name="connsiteY2" fmla="*/ 501718 h 2262382"/>
              <a:gd name="connsiteX3" fmla="*/ 1254609 w 1895646"/>
              <a:gd name="connsiteY3" fmla="*/ 36499 h 2262382"/>
              <a:gd name="connsiteX4" fmla="*/ 1868013 w 1895646"/>
              <a:gd name="connsiteY4" fmla="*/ 1107095 h 2262382"/>
              <a:gd name="connsiteX5" fmla="*/ 57273 w 1895646"/>
              <a:gd name="connsiteY5" fmla="*/ 2247434 h 2262382"/>
              <a:gd name="connsiteX0" fmla="*/ 62638 w 1901011"/>
              <a:gd name="connsiteY0" fmla="*/ 2247434 h 2264531"/>
              <a:gd name="connsiteX1" fmla="*/ 419365 w 1901011"/>
              <a:gd name="connsiteY1" fmla="*/ 1869645 h 2264531"/>
              <a:gd name="connsiteX2" fmla="*/ 120542 w 1901011"/>
              <a:gd name="connsiteY2" fmla="*/ 501718 h 2264531"/>
              <a:gd name="connsiteX3" fmla="*/ 1259974 w 1901011"/>
              <a:gd name="connsiteY3" fmla="*/ 36499 h 2264531"/>
              <a:gd name="connsiteX4" fmla="*/ 1873378 w 1901011"/>
              <a:gd name="connsiteY4" fmla="*/ 1107095 h 2264531"/>
              <a:gd name="connsiteX5" fmla="*/ 62638 w 1901011"/>
              <a:gd name="connsiteY5" fmla="*/ 2247434 h 2264531"/>
              <a:gd name="connsiteX0" fmla="*/ 62638 w 1901011"/>
              <a:gd name="connsiteY0" fmla="*/ 2248136 h 2265233"/>
              <a:gd name="connsiteX1" fmla="*/ 419365 w 1901011"/>
              <a:gd name="connsiteY1" fmla="*/ 1870347 h 2265233"/>
              <a:gd name="connsiteX2" fmla="*/ 120542 w 1901011"/>
              <a:gd name="connsiteY2" fmla="*/ 502420 h 2265233"/>
              <a:gd name="connsiteX3" fmla="*/ 1259974 w 1901011"/>
              <a:gd name="connsiteY3" fmla="*/ 37201 h 2265233"/>
              <a:gd name="connsiteX4" fmla="*/ 1873378 w 1901011"/>
              <a:gd name="connsiteY4" fmla="*/ 1107797 h 2265233"/>
              <a:gd name="connsiteX5" fmla="*/ 62638 w 1901011"/>
              <a:gd name="connsiteY5" fmla="*/ 2248136 h 2265233"/>
              <a:gd name="connsiteX0" fmla="*/ 81540 w 1919913"/>
              <a:gd name="connsiteY0" fmla="*/ 2250068 h 2289000"/>
              <a:gd name="connsiteX1" fmla="*/ 267579 w 1919913"/>
              <a:gd name="connsiteY1" fmla="*/ 2067351 h 2289000"/>
              <a:gd name="connsiteX2" fmla="*/ 139444 w 1919913"/>
              <a:gd name="connsiteY2" fmla="*/ 504352 h 2289000"/>
              <a:gd name="connsiteX3" fmla="*/ 1278876 w 1919913"/>
              <a:gd name="connsiteY3" fmla="*/ 39133 h 2289000"/>
              <a:gd name="connsiteX4" fmla="*/ 1892280 w 1919913"/>
              <a:gd name="connsiteY4" fmla="*/ 1109729 h 2289000"/>
              <a:gd name="connsiteX5" fmla="*/ 81540 w 1919913"/>
              <a:gd name="connsiteY5" fmla="*/ 2250068 h 2289000"/>
              <a:gd name="connsiteX0" fmla="*/ 78183 w 1916556"/>
              <a:gd name="connsiteY0" fmla="*/ 2248386 h 2270343"/>
              <a:gd name="connsiteX1" fmla="*/ 288606 w 1916556"/>
              <a:gd name="connsiteY1" fmla="*/ 1943749 h 2270343"/>
              <a:gd name="connsiteX2" fmla="*/ 136087 w 1916556"/>
              <a:gd name="connsiteY2" fmla="*/ 502670 h 2270343"/>
              <a:gd name="connsiteX3" fmla="*/ 1275519 w 1916556"/>
              <a:gd name="connsiteY3" fmla="*/ 37451 h 2270343"/>
              <a:gd name="connsiteX4" fmla="*/ 1888923 w 1916556"/>
              <a:gd name="connsiteY4" fmla="*/ 1108047 h 2270343"/>
              <a:gd name="connsiteX5" fmla="*/ 78183 w 1916556"/>
              <a:gd name="connsiteY5" fmla="*/ 2248386 h 2270343"/>
              <a:gd name="connsiteX0" fmla="*/ 78183 w 1916556"/>
              <a:gd name="connsiteY0" fmla="*/ 2260654 h 2282611"/>
              <a:gd name="connsiteX1" fmla="*/ 288606 w 1916556"/>
              <a:gd name="connsiteY1" fmla="*/ 1956017 h 2282611"/>
              <a:gd name="connsiteX2" fmla="*/ 136087 w 1916556"/>
              <a:gd name="connsiteY2" fmla="*/ 514938 h 2282611"/>
              <a:gd name="connsiteX3" fmla="*/ 1275519 w 1916556"/>
              <a:gd name="connsiteY3" fmla="*/ 49719 h 2282611"/>
              <a:gd name="connsiteX4" fmla="*/ 1888923 w 1916556"/>
              <a:gd name="connsiteY4" fmla="*/ 1120315 h 2282611"/>
              <a:gd name="connsiteX5" fmla="*/ 78183 w 1916556"/>
              <a:gd name="connsiteY5" fmla="*/ 2260654 h 2282611"/>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87139 w 1925512"/>
              <a:gd name="connsiteY0" fmla="*/ 2248386 h 2270343"/>
              <a:gd name="connsiteX1" fmla="*/ 236602 w 1925512"/>
              <a:gd name="connsiteY1" fmla="*/ 1943749 h 2270343"/>
              <a:gd name="connsiteX2" fmla="*/ 145043 w 1925512"/>
              <a:gd name="connsiteY2" fmla="*/ 502670 h 2270343"/>
              <a:gd name="connsiteX3" fmla="*/ 1284475 w 1925512"/>
              <a:gd name="connsiteY3" fmla="*/ 37451 h 2270343"/>
              <a:gd name="connsiteX4" fmla="*/ 1897879 w 1925512"/>
              <a:gd name="connsiteY4" fmla="*/ 1108047 h 2270343"/>
              <a:gd name="connsiteX5" fmla="*/ 87139 w 1925512"/>
              <a:gd name="connsiteY5" fmla="*/ 2248386 h 2270343"/>
              <a:gd name="connsiteX0" fmla="*/ 87139 w 1925512"/>
              <a:gd name="connsiteY0" fmla="*/ 2247961 h 2269918"/>
              <a:gd name="connsiteX1" fmla="*/ 236602 w 1925512"/>
              <a:gd name="connsiteY1" fmla="*/ 1943324 h 2269918"/>
              <a:gd name="connsiteX2" fmla="*/ 145043 w 1925512"/>
              <a:gd name="connsiteY2" fmla="*/ 502245 h 2269918"/>
              <a:gd name="connsiteX3" fmla="*/ 1284475 w 1925512"/>
              <a:gd name="connsiteY3" fmla="*/ 37026 h 2269918"/>
              <a:gd name="connsiteX4" fmla="*/ 1897879 w 1925512"/>
              <a:gd name="connsiteY4" fmla="*/ 1107622 h 2269918"/>
              <a:gd name="connsiteX5" fmla="*/ 87139 w 1925512"/>
              <a:gd name="connsiteY5" fmla="*/ 2247961 h 22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gradFill flip="none" rotWithShape="1">
            <a:gsLst>
              <a:gs pos="0">
                <a:srgbClr val="4BACC6">
                  <a:lumMod val="75000"/>
                  <a:shade val="30000"/>
                  <a:satMod val="115000"/>
                </a:srgbClr>
              </a:gs>
              <a:gs pos="50000">
                <a:srgbClr val="4BACC6">
                  <a:lumMod val="75000"/>
                  <a:shade val="67500"/>
                  <a:satMod val="115000"/>
                </a:srgbClr>
              </a:gs>
              <a:gs pos="100000">
                <a:srgbClr val="4BACC6">
                  <a:lumMod val="75000"/>
                  <a:shade val="100000"/>
                  <a:satMod val="115000"/>
                </a:srgbClr>
              </a:gs>
            </a:gsLst>
            <a:lin ang="13500000" scaled="1"/>
            <a:tileRect/>
          </a:gra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7" name="椭圆形标注 2"/>
          <p:cNvSpPr/>
          <p:nvPr/>
        </p:nvSpPr>
        <p:spPr>
          <a:xfrm rot="2336203">
            <a:off x="5883181" y="856356"/>
            <a:ext cx="2270855" cy="2357596"/>
          </a:xfrm>
          <a:custGeom>
            <a:avLst/>
            <a:gdLst>
              <a:gd name="connsiteX0" fmla="*/ 546067 w 1872208"/>
              <a:gd name="connsiteY0" fmla="*/ 2025225 h 1800200"/>
              <a:gd name="connsiteX1" fmla="*/ 476074 w 1872208"/>
              <a:gd name="connsiteY1" fmla="*/ 1684012 h 1800200"/>
              <a:gd name="connsiteX2" fmla="*/ 91907 w 1872208"/>
              <a:gd name="connsiteY2" fmla="*/ 511157 h 1800200"/>
              <a:gd name="connsiteX3" fmla="*/ 1231339 w 1872208"/>
              <a:gd name="connsiteY3" fmla="*/ 45938 h 1800200"/>
              <a:gd name="connsiteX4" fmla="*/ 1844743 w 1872208"/>
              <a:gd name="connsiteY4" fmla="*/ 1116534 h 1800200"/>
              <a:gd name="connsiteX5" fmla="*/ 814976 w 1872208"/>
              <a:gd name="connsiteY5" fmla="*/ 1792633 h 1800200"/>
              <a:gd name="connsiteX6" fmla="*/ 546067 w 1872208"/>
              <a:gd name="connsiteY6" fmla="*/ 2025225 h 1800200"/>
              <a:gd name="connsiteX0" fmla="*/ 546222 w 1872531"/>
              <a:gd name="connsiteY0" fmla="*/ 2025373 h 2025373"/>
              <a:gd name="connsiteX1" fmla="*/ 476229 w 1872531"/>
              <a:gd name="connsiteY1" fmla="*/ 1684160 h 2025373"/>
              <a:gd name="connsiteX2" fmla="*/ 92062 w 1872531"/>
              <a:gd name="connsiteY2" fmla="*/ 511305 h 2025373"/>
              <a:gd name="connsiteX3" fmla="*/ 1231494 w 1872531"/>
              <a:gd name="connsiteY3" fmla="*/ 46086 h 2025373"/>
              <a:gd name="connsiteX4" fmla="*/ 1844898 w 1872531"/>
              <a:gd name="connsiteY4" fmla="*/ 1116682 h 2025373"/>
              <a:gd name="connsiteX5" fmla="*/ 815131 w 1872531"/>
              <a:gd name="connsiteY5" fmla="*/ 1792781 h 2025373"/>
              <a:gd name="connsiteX6" fmla="*/ 546222 w 1872531"/>
              <a:gd name="connsiteY6" fmla="*/ 2025373 h 2025373"/>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517221 w 1831338"/>
              <a:gd name="connsiteY0" fmla="*/ 2220445 h 2220445"/>
              <a:gd name="connsiteX1" fmla="*/ 435036 w 1831338"/>
              <a:gd name="connsiteY1" fmla="*/ 1684160 h 2220445"/>
              <a:gd name="connsiteX2" fmla="*/ 50869 w 1831338"/>
              <a:gd name="connsiteY2" fmla="*/ 511305 h 2220445"/>
              <a:gd name="connsiteX3" fmla="*/ 1190301 w 1831338"/>
              <a:gd name="connsiteY3" fmla="*/ 46086 h 2220445"/>
              <a:gd name="connsiteX4" fmla="*/ 1803705 w 1831338"/>
              <a:gd name="connsiteY4" fmla="*/ 1116682 h 2220445"/>
              <a:gd name="connsiteX5" fmla="*/ 773938 w 1831338"/>
              <a:gd name="connsiteY5" fmla="*/ 1792781 h 2220445"/>
              <a:gd name="connsiteX6" fmla="*/ 517221 w 1831338"/>
              <a:gd name="connsiteY6" fmla="*/ 2220445 h 222044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771345 w 1828745"/>
              <a:gd name="connsiteY5" fmla="*/ 1792781 h 2159485"/>
              <a:gd name="connsiteX6" fmla="*/ 282980 w 1828745"/>
              <a:gd name="connsiteY6" fmla="*/ 2159485 h 2159485"/>
              <a:gd name="connsiteX0" fmla="*/ 282980 w 1828745"/>
              <a:gd name="connsiteY0" fmla="*/ 2159485 h 2159485"/>
              <a:gd name="connsiteX1" fmla="*/ 432443 w 1828745"/>
              <a:gd name="connsiteY1" fmla="*/ 1684160 h 2159485"/>
              <a:gd name="connsiteX2" fmla="*/ 48276 w 1828745"/>
              <a:gd name="connsiteY2" fmla="*/ 511305 h 2159485"/>
              <a:gd name="connsiteX3" fmla="*/ 1187708 w 1828745"/>
              <a:gd name="connsiteY3" fmla="*/ 46086 h 2159485"/>
              <a:gd name="connsiteX4" fmla="*/ 1801112 w 1828745"/>
              <a:gd name="connsiteY4" fmla="*/ 1116682 h 2159485"/>
              <a:gd name="connsiteX5" fmla="*/ 820113 w 1828745"/>
              <a:gd name="connsiteY5" fmla="*/ 1865933 h 2159485"/>
              <a:gd name="connsiteX6" fmla="*/ 282980 w 1828745"/>
              <a:gd name="connsiteY6" fmla="*/ 2159485 h 2159485"/>
              <a:gd name="connsiteX0" fmla="*/ 1589 w 1839962"/>
              <a:gd name="connsiteY0" fmla="*/ 2257021 h 2257021"/>
              <a:gd name="connsiteX1" fmla="*/ 443660 w 1839962"/>
              <a:gd name="connsiteY1" fmla="*/ 1684160 h 2257021"/>
              <a:gd name="connsiteX2" fmla="*/ 59493 w 1839962"/>
              <a:gd name="connsiteY2" fmla="*/ 511305 h 2257021"/>
              <a:gd name="connsiteX3" fmla="*/ 1198925 w 1839962"/>
              <a:gd name="connsiteY3" fmla="*/ 46086 h 2257021"/>
              <a:gd name="connsiteX4" fmla="*/ 1812329 w 1839962"/>
              <a:gd name="connsiteY4" fmla="*/ 1116682 h 2257021"/>
              <a:gd name="connsiteX5" fmla="*/ 831330 w 1839962"/>
              <a:gd name="connsiteY5" fmla="*/ 1865933 h 2257021"/>
              <a:gd name="connsiteX6" fmla="*/ 1589 w 1839962"/>
              <a:gd name="connsiteY6" fmla="*/ 2257021 h 2257021"/>
              <a:gd name="connsiteX0" fmla="*/ 1673 w 1840046"/>
              <a:gd name="connsiteY0" fmla="*/ 2244950 h 2244950"/>
              <a:gd name="connsiteX1" fmla="*/ 419360 w 1840046"/>
              <a:gd name="connsiteY1" fmla="*/ 1659897 h 2244950"/>
              <a:gd name="connsiteX2" fmla="*/ 59577 w 1840046"/>
              <a:gd name="connsiteY2" fmla="*/ 499234 h 2244950"/>
              <a:gd name="connsiteX3" fmla="*/ 1199009 w 1840046"/>
              <a:gd name="connsiteY3" fmla="*/ 34015 h 2244950"/>
              <a:gd name="connsiteX4" fmla="*/ 1812413 w 1840046"/>
              <a:gd name="connsiteY4" fmla="*/ 1104611 h 2244950"/>
              <a:gd name="connsiteX5" fmla="*/ 831414 w 1840046"/>
              <a:gd name="connsiteY5" fmla="*/ 1853862 h 2244950"/>
              <a:gd name="connsiteX6" fmla="*/ 1673 w 1840046"/>
              <a:gd name="connsiteY6" fmla="*/ 2244950 h 2244950"/>
              <a:gd name="connsiteX0" fmla="*/ 1012 w 1839385"/>
              <a:gd name="connsiteY0" fmla="*/ 2244950 h 2244950"/>
              <a:gd name="connsiteX1" fmla="*/ 418699 w 1839385"/>
              <a:gd name="connsiteY1" fmla="*/ 1659897 h 2244950"/>
              <a:gd name="connsiteX2" fmla="*/ 58916 w 1839385"/>
              <a:gd name="connsiteY2" fmla="*/ 499234 h 2244950"/>
              <a:gd name="connsiteX3" fmla="*/ 1198348 w 1839385"/>
              <a:gd name="connsiteY3" fmla="*/ 34015 h 2244950"/>
              <a:gd name="connsiteX4" fmla="*/ 1811752 w 1839385"/>
              <a:gd name="connsiteY4" fmla="*/ 1104611 h 2244950"/>
              <a:gd name="connsiteX5" fmla="*/ 830753 w 1839385"/>
              <a:gd name="connsiteY5" fmla="*/ 1853862 h 2244950"/>
              <a:gd name="connsiteX6" fmla="*/ 1012 w 1839385"/>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831095 w 1839727"/>
              <a:gd name="connsiteY5" fmla="*/ 185386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53015 w 1839727"/>
              <a:gd name="connsiteY5" fmla="*/ 1890438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354 w 1839727"/>
              <a:gd name="connsiteY0" fmla="*/ 2244950 h 2244950"/>
              <a:gd name="connsiteX1" fmla="*/ 419041 w 1839727"/>
              <a:gd name="connsiteY1" fmla="*/ 1659897 h 2244950"/>
              <a:gd name="connsiteX2" fmla="*/ 59258 w 1839727"/>
              <a:gd name="connsiteY2" fmla="*/ 499234 h 2244950"/>
              <a:gd name="connsiteX3" fmla="*/ 1198690 w 1839727"/>
              <a:gd name="connsiteY3" fmla="*/ 34015 h 2244950"/>
              <a:gd name="connsiteX4" fmla="*/ 1812094 w 1839727"/>
              <a:gd name="connsiteY4" fmla="*/ 1104611 h 2244950"/>
              <a:gd name="connsiteX5" fmla="*/ 989591 w 1839727"/>
              <a:gd name="connsiteY5" fmla="*/ 1914822 h 2244950"/>
              <a:gd name="connsiteX6" fmla="*/ 1354 w 1839727"/>
              <a:gd name="connsiteY6" fmla="*/ 2244950 h 2244950"/>
              <a:gd name="connsiteX0" fmla="*/ 1877 w 1840250"/>
              <a:gd name="connsiteY0" fmla="*/ 2244813 h 2244813"/>
              <a:gd name="connsiteX1" fmla="*/ 261068 w 1840250"/>
              <a:gd name="connsiteY1" fmla="*/ 1647568 h 2244813"/>
              <a:gd name="connsiteX2" fmla="*/ 59781 w 1840250"/>
              <a:gd name="connsiteY2" fmla="*/ 499097 h 2244813"/>
              <a:gd name="connsiteX3" fmla="*/ 1199213 w 1840250"/>
              <a:gd name="connsiteY3" fmla="*/ 33878 h 2244813"/>
              <a:gd name="connsiteX4" fmla="*/ 1812617 w 1840250"/>
              <a:gd name="connsiteY4" fmla="*/ 1104474 h 2244813"/>
              <a:gd name="connsiteX5" fmla="*/ 990114 w 1840250"/>
              <a:gd name="connsiteY5" fmla="*/ 1914685 h 2244813"/>
              <a:gd name="connsiteX6" fmla="*/ 1877 w 1840250"/>
              <a:gd name="connsiteY6" fmla="*/ 2244813 h 2244813"/>
              <a:gd name="connsiteX0" fmla="*/ 1594 w 1839967"/>
              <a:gd name="connsiteY0" fmla="*/ 2244408 h 2244408"/>
              <a:gd name="connsiteX1" fmla="*/ 333937 w 1839967"/>
              <a:gd name="connsiteY1" fmla="*/ 1610587 h 2244408"/>
              <a:gd name="connsiteX2" fmla="*/ 59498 w 1839967"/>
              <a:gd name="connsiteY2" fmla="*/ 498692 h 2244408"/>
              <a:gd name="connsiteX3" fmla="*/ 1198930 w 1839967"/>
              <a:gd name="connsiteY3" fmla="*/ 33473 h 2244408"/>
              <a:gd name="connsiteX4" fmla="*/ 1812334 w 1839967"/>
              <a:gd name="connsiteY4" fmla="*/ 1104069 h 2244408"/>
              <a:gd name="connsiteX5" fmla="*/ 989831 w 1839967"/>
              <a:gd name="connsiteY5" fmla="*/ 1914280 h 2244408"/>
              <a:gd name="connsiteX6" fmla="*/ 1594 w 1839967"/>
              <a:gd name="connsiteY6" fmla="*/ 2244408 h 2244408"/>
              <a:gd name="connsiteX0" fmla="*/ 1594 w 1839967"/>
              <a:gd name="connsiteY0" fmla="*/ 2248877 h 2248877"/>
              <a:gd name="connsiteX1" fmla="*/ 333937 w 1839967"/>
              <a:gd name="connsiteY1" fmla="*/ 1615056 h 2248877"/>
              <a:gd name="connsiteX2" fmla="*/ 59498 w 1839967"/>
              <a:gd name="connsiteY2" fmla="*/ 503161 h 2248877"/>
              <a:gd name="connsiteX3" fmla="*/ 1198930 w 1839967"/>
              <a:gd name="connsiteY3" fmla="*/ 37942 h 2248877"/>
              <a:gd name="connsiteX4" fmla="*/ 1812334 w 1839967"/>
              <a:gd name="connsiteY4" fmla="*/ 1108538 h 2248877"/>
              <a:gd name="connsiteX5" fmla="*/ 989831 w 1839967"/>
              <a:gd name="connsiteY5" fmla="*/ 1918749 h 2248877"/>
              <a:gd name="connsiteX6" fmla="*/ 1594 w 1839967"/>
              <a:gd name="connsiteY6" fmla="*/ 2248877 h 2248877"/>
              <a:gd name="connsiteX0" fmla="*/ 15912 w 1854285"/>
              <a:gd name="connsiteY0" fmla="*/ 2249953 h 2249953"/>
              <a:gd name="connsiteX1" fmla="*/ 348255 w 1854285"/>
              <a:gd name="connsiteY1" fmla="*/ 1616132 h 2249953"/>
              <a:gd name="connsiteX2" fmla="*/ 73816 w 1854285"/>
              <a:gd name="connsiteY2" fmla="*/ 504237 h 2249953"/>
              <a:gd name="connsiteX3" fmla="*/ 1213248 w 1854285"/>
              <a:gd name="connsiteY3" fmla="*/ 39018 h 2249953"/>
              <a:gd name="connsiteX4" fmla="*/ 1826652 w 1854285"/>
              <a:gd name="connsiteY4" fmla="*/ 1109614 h 2249953"/>
              <a:gd name="connsiteX5" fmla="*/ 1004149 w 1854285"/>
              <a:gd name="connsiteY5" fmla="*/ 1919825 h 2249953"/>
              <a:gd name="connsiteX6" fmla="*/ 15912 w 1854285"/>
              <a:gd name="connsiteY6" fmla="*/ 2249953 h 2249953"/>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4236 w 1892609"/>
              <a:gd name="connsiteY0" fmla="*/ 2249953 h 2258715"/>
              <a:gd name="connsiteX1" fmla="*/ 386579 w 1892609"/>
              <a:gd name="connsiteY1" fmla="*/ 1616132 h 2258715"/>
              <a:gd name="connsiteX2" fmla="*/ 112140 w 1892609"/>
              <a:gd name="connsiteY2" fmla="*/ 504237 h 2258715"/>
              <a:gd name="connsiteX3" fmla="*/ 1251572 w 1892609"/>
              <a:gd name="connsiteY3" fmla="*/ 39018 h 2258715"/>
              <a:gd name="connsiteX4" fmla="*/ 1864976 w 1892609"/>
              <a:gd name="connsiteY4" fmla="*/ 1109614 h 2258715"/>
              <a:gd name="connsiteX5" fmla="*/ 54236 w 1892609"/>
              <a:gd name="connsiteY5" fmla="*/ 2249953 h 2258715"/>
              <a:gd name="connsiteX0" fmla="*/ 52699 w 1891072"/>
              <a:gd name="connsiteY0" fmla="*/ 2247434 h 2262382"/>
              <a:gd name="connsiteX1" fmla="*/ 409426 w 1891072"/>
              <a:gd name="connsiteY1" fmla="*/ 1869645 h 2262382"/>
              <a:gd name="connsiteX2" fmla="*/ 110603 w 1891072"/>
              <a:gd name="connsiteY2" fmla="*/ 501718 h 2262382"/>
              <a:gd name="connsiteX3" fmla="*/ 1250035 w 1891072"/>
              <a:gd name="connsiteY3" fmla="*/ 36499 h 2262382"/>
              <a:gd name="connsiteX4" fmla="*/ 1863439 w 1891072"/>
              <a:gd name="connsiteY4" fmla="*/ 1107095 h 2262382"/>
              <a:gd name="connsiteX5" fmla="*/ 52699 w 1891072"/>
              <a:gd name="connsiteY5" fmla="*/ 2247434 h 2262382"/>
              <a:gd name="connsiteX0" fmla="*/ 57273 w 1895646"/>
              <a:gd name="connsiteY0" fmla="*/ 2247434 h 2262382"/>
              <a:gd name="connsiteX1" fmla="*/ 414000 w 1895646"/>
              <a:gd name="connsiteY1" fmla="*/ 1869645 h 2262382"/>
              <a:gd name="connsiteX2" fmla="*/ 115177 w 1895646"/>
              <a:gd name="connsiteY2" fmla="*/ 501718 h 2262382"/>
              <a:gd name="connsiteX3" fmla="*/ 1254609 w 1895646"/>
              <a:gd name="connsiteY3" fmla="*/ 36499 h 2262382"/>
              <a:gd name="connsiteX4" fmla="*/ 1868013 w 1895646"/>
              <a:gd name="connsiteY4" fmla="*/ 1107095 h 2262382"/>
              <a:gd name="connsiteX5" fmla="*/ 57273 w 1895646"/>
              <a:gd name="connsiteY5" fmla="*/ 2247434 h 2262382"/>
              <a:gd name="connsiteX0" fmla="*/ 62638 w 1901011"/>
              <a:gd name="connsiteY0" fmla="*/ 2247434 h 2264531"/>
              <a:gd name="connsiteX1" fmla="*/ 419365 w 1901011"/>
              <a:gd name="connsiteY1" fmla="*/ 1869645 h 2264531"/>
              <a:gd name="connsiteX2" fmla="*/ 120542 w 1901011"/>
              <a:gd name="connsiteY2" fmla="*/ 501718 h 2264531"/>
              <a:gd name="connsiteX3" fmla="*/ 1259974 w 1901011"/>
              <a:gd name="connsiteY3" fmla="*/ 36499 h 2264531"/>
              <a:gd name="connsiteX4" fmla="*/ 1873378 w 1901011"/>
              <a:gd name="connsiteY4" fmla="*/ 1107095 h 2264531"/>
              <a:gd name="connsiteX5" fmla="*/ 62638 w 1901011"/>
              <a:gd name="connsiteY5" fmla="*/ 2247434 h 2264531"/>
              <a:gd name="connsiteX0" fmla="*/ 62638 w 1901011"/>
              <a:gd name="connsiteY0" fmla="*/ 2248136 h 2265233"/>
              <a:gd name="connsiteX1" fmla="*/ 419365 w 1901011"/>
              <a:gd name="connsiteY1" fmla="*/ 1870347 h 2265233"/>
              <a:gd name="connsiteX2" fmla="*/ 120542 w 1901011"/>
              <a:gd name="connsiteY2" fmla="*/ 502420 h 2265233"/>
              <a:gd name="connsiteX3" fmla="*/ 1259974 w 1901011"/>
              <a:gd name="connsiteY3" fmla="*/ 37201 h 2265233"/>
              <a:gd name="connsiteX4" fmla="*/ 1873378 w 1901011"/>
              <a:gd name="connsiteY4" fmla="*/ 1107797 h 2265233"/>
              <a:gd name="connsiteX5" fmla="*/ 62638 w 1901011"/>
              <a:gd name="connsiteY5" fmla="*/ 2248136 h 2265233"/>
              <a:gd name="connsiteX0" fmla="*/ 81540 w 1919913"/>
              <a:gd name="connsiteY0" fmla="*/ 2250068 h 2289000"/>
              <a:gd name="connsiteX1" fmla="*/ 267579 w 1919913"/>
              <a:gd name="connsiteY1" fmla="*/ 2067351 h 2289000"/>
              <a:gd name="connsiteX2" fmla="*/ 139444 w 1919913"/>
              <a:gd name="connsiteY2" fmla="*/ 504352 h 2289000"/>
              <a:gd name="connsiteX3" fmla="*/ 1278876 w 1919913"/>
              <a:gd name="connsiteY3" fmla="*/ 39133 h 2289000"/>
              <a:gd name="connsiteX4" fmla="*/ 1892280 w 1919913"/>
              <a:gd name="connsiteY4" fmla="*/ 1109729 h 2289000"/>
              <a:gd name="connsiteX5" fmla="*/ 81540 w 1919913"/>
              <a:gd name="connsiteY5" fmla="*/ 2250068 h 2289000"/>
              <a:gd name="connsiteX0" fmla="*/ 78183 w 1916556"/>
              <a:gd name="connsiteY0" fmla="*/ 2248386 h 2270343"/>
              <a:gd name="connsiteX1" fmla="*/ 288606 w 1916556"/>
              <a:gd name="connsiteY1" fmla="*/ 1943749 h 2270343"/>
              <a:gd name="connsiteX2" fmla="*/ 136087 w 1916556"/>
              <a:gd name="connsiteY2" fmla="*/ 502670 h 2270343"/>
              <a:gd name="connsiteX3" fmla="*/ 1275519 w 1916556"/>
              <a:gd name="connsiteY3" fmla="*/ 37451 h 2270343"/>
              <a:gd name="connsiteX4" fmla="*/ 1888923 w 1916556"/>
              <a:gd name="connsiteY4" fmla="*/ 1108047 h 2270343"/>
              <a:gd name="connsiteX5" fmla="*/ 78183 w 1916556"/>
              <a:gd name="connsiteY5" fmla="*/ 2248386 h 2270343"/>
              <a:gd name="connsiteX0" fmla="*/ 78183 w 1916556"/>
              <a:gd name="connsiteY0" fmla="*/ 2260654 h 2282611"/>
              <a:gd name="connsiteX1" fmla="*/ 288606 w 1916556"/>
              <a:gd name="connsiteY1" fmla="*/ 1956017 h 2282611"/>
              <a:gd name="connsiteX2" fmla="*/ 136087 w 1916556"/>
              <a:gd name="connsiteY2" fmla="*/ 514938 h 2282611"/>
              <a:gd name="connsiteX3" fmla="*/ 1275519 w 1916556"/>
              <a:gd name="connsiteY3" fmla="*/ 49719 h 2282611"/>
              <a:gd name="connsiteX4" fmla="*/ 1888923 w 1916556"/>
              <a:gd name="connsiteY4" fmla="*/ 1120315 h 2282611"/>
              <a:gd name="connsiteX5" fmla="*/ 78183 w 1916556"/>
              <a:gd name="connsiteY5" fmla="*/ 2260654 h 2282611"/>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78183 w 1916556"/>
              <a:gd name="connsiteY0" fmla="*/ 2258363 h 2280320"/>
              <a:gd name="connsiteX1" fmla="*/ 288606 w 1916556"/>
              <a:gd name="connsiteY1" fmla="*/ 1953726 h 2280320"/>
              <a:gd name="connsiteX2" fmla="*/ 136087 w 1916556"/>
              <a:gd name="connsiteY2" fmla="*/ 512647 h 2280320"/>
              <a:gd name="connsiteX3" fmla="*/ 1275519 w 1916556"/>
              <a:gd name="connsiteY3" fmla="*/ 47428 h 2280320"/>
              <a:gd name="connsiteX4" fmla="*/ 1888923 w 1916556"/>
              <a:gd name="connsiteY4" fmla="*/ 1118024 h 2280320"/>
              <a:gd name="connsiteX5" fmla="*/ 78183 w 1916556"/>
              <a:gd name="connsiteY5" fmla="*/ 2258363 h 2280320"/>
              <a:gd name="connsiteX0" fmla="*/ 87139 w 1925512"/>
              <a:gd name="connsiteY0" fmla="*/ 2248386 h 2270343"/>
              <a:gd name="connsiteX1" fmla="*/ 236602 w 1925512"/>
              <a:gd name="connsiteY1" fmla="*/ 1943749 h 2270343"/>
              <a:gd name="connsiteX2" fmla="*/ 145043 w 1925512"/>
              <a:gd name="connsiteY2" fmla="*/ 502670 h 2270343"/>
              <a:gd name="connsiteX3" fmla="*/ 1284475 w 1925512"/>
              <a:gd name="connsiteY3" fmla="*/ 37451 h 2270343"/>
              <a:gd name="connsiteX4" fmla="*/ 1897879 w 1925512"/>
              <a:gd name="connsiteY4" fmla="*/ 1108047 h 2270343"/>
              <a:gd name="connsiteX5" fmla="*/ 87139 w 1925512"/>
              <a:gd name="connsiteY5" fmla="*/ 2248386 h 2270343"/>
              <a:gd name="connsiteX0" fmla="*/ 87139 w 1925512"/>
              <a:gd name="connsiteY0" fmla="*/ 2247961 h 2269918"/>
              <a:gd name="connsiteX1" fmla="*/ 236602 w 1925512"/>
              <a:gd name="connsiteY1" fmla="*/ 1943324 h 2269918"/>
              <a:gd name="connsiteX2" fmla="*/ 145043 w 1925512"/>
              <a:gd name="connsiteY2" fmla="*/ 502245 h 2269918"/>
              <a:gd name="connsiteX3" fmla="*/ 1284475 w 1925512"/>
              <a:gd name="connsiteY3" fmla="*/ 37026 h 2269918"/>
              <a:gd name="connsiteX4" fmla="*/ 1897879 w 1925512"/>
              <a:gd name="connsiteY4" fmla="*/ 1107622 h 2269918"/>
              <a:gd name="connsiteX5" fmla="*/ 87139 w 1925512"/>
              <a:gd name="connsiteY5" fmla="*/ 2247961 h 22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512" h="2269918">
                <a:moveTo>
                  <a:pt x="87139" y="2247961"/>
                </a:moveTo>
                <a:cubicBezTo>
                  <a:pt x="-159260" y="2332381"/>
                  <a:pt x="190375" y="2161125"/>
                  <a:pt x="236602" y="1943324"/>
                </a:cubicBezTo>
                <a:cubicBezTo>
                  <a:pt x="282829" y="1725523"/>
                  <a:pt x="-200291" y="1088185"/>
                  <a:pt x="145043" y="502245"/>
                </a:cubicBezTo>
                <a:cubicBezTo>
                  <a:pt x="329127" y="189903"/>
                  <a:pt x="837017" y="-105966"/>
                  <a:pt x="1284475" y="37026"/>
                </a:cubicBezTo>
                <a:cubicBezTo>
                  <a:pt x="1748229" y="185226"/>
                  <a:pt x="2015389" y="651508"/>
                  <a:pt x="1897879" y="1107622"/>
                </a:cubicBezTo>
                <a:cubicBezTo>
                  <a:pt x="1539827" y="2232015"/>
                  <a:pt x="333538" y="2163541"/>
                  <a:pt x="87139" y="2247961"/>
                </a:cubicBezTo>
                <a:close/>
              </a:path>
            </a:pathLst>
          </a:cu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13500000" scaled="1"/>
            <a:tileRect/>
          </a:gradFill>
          <a:ln w="25400" cap="flat" cmpd="sng" algn="ctr">
            <a:solidFill>
              <a:srgbClr val="1F497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8" name="TextBox 47"/>
          <p:cNvSpPr txBox="1"/>
          <p:nvPr/>
        </p:nvSpPr>
        <p:spPr>
          <a:xfrm>
            <a:off x="6516216" y="836712"/>
            <a:ext cx="1368152" cy="1532727"/>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OFWEEK </a:t>
            </a: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光电新闻网 全年首页广告合作</a:t>
            </a:r>
            <a:endParaRPr kumimoji="0" lang="en-US" altLang="zh-CN"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49" name="TextBox 48"/>
          <p:cNvSpPr txBox="1"/>
          <p:nvPr/>
        </p:nvSpPr>
        <p:spPr>
          <a:xfrm>
            <a:off x="6012160" y="1484784"/>
            <a:ext cx="651689" cy="695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ysClr val="window" lastClr="FFFFFF"/>
                </a:solidFill>
                <a:effectLst/>
                <a:uLnTx/>
                <a:uFillTx/>
                <a:latin typeface="Arial Black" pitchFamily="34" charset="0"/>
                <a:ea typeface="微软雅黑" pitchFamily="34" charset="-122"/>
              </a:rPr>
              <a:t>4</a:t>
            </a:r>
            <a:endParaRPr kumimoji="0" lang="zh-CN" altLang="en-US" sz="3600" b="1" i="0" u="none" strike="noStrike" kern="0" cap="none" spc="0" normalizeH="0" baseline="0" noProof="0" dirty="0">
              <a:ln>
                <a:noFill/>
              </a:ln>
              <a:solidFill>
                <a:sysClr val="window" lastClr="FFFFFF"/>
              </a:solidFill>
              <a:effectLst/>
              <a:uLnTx/>
              <a:uFillTx/>
              <a:latin typeface="Arial Black" pitchFamily="34" charset="0"/>
              <a:ea typeface="微软雅黑" pitchFamily="34" charset="-122"/>
            </a:endParaRPr>
          </a:p>
        </p:txBody>
      </p:sp>
      <p:sp>
        <p:nvSpPr>
          <p:cNvPr id="50" name="TextBox 49"/>
          <p:cNvSpPr txBox="1"/>
          <p:nvPr/>
        </p:nvSpPr>
        <p:spPr>
          <a:xfrm>
            <a:off x="4716016" y="2204864"/>
            <a:ext cx="651689" cy="8274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smtClean="0">
                <a:ln>
                  <a:noFill/>
                </a:ln>
                <a:solidFill>
                  <a:sysClr val="window" lastClr="FFFFFF"/>
                </a:solidFill>
                <a:effectLst/>
                <a:uLnTx/>
                <a:uFillTx/>
                <a:latin typeface="Arial Black" pitchFamily="34" charset="0"/>
                <a:ea typeface="微软雅黑" pitchFamily="34" charset="-122"/>
              </a:rPr>
              <a:t>3</a:t>
            </a:r>
            <a:endParaRPr kumimoji="0" lang="zh-CN" altLang="en-US" sz="4400" b="1" i="0" u="none" strike="noStrike" kern="0" cap="none" spc="0" normalizeH="0" baseline="0" noProof="0" dirty="0">
              <a:ln>
                <a:noFill/>
              </a:ln>
              <a:solidFill>
                <a:sysClr val="window" lastClr="FFFFFF"/>
              </a:solidFill>
              <a:effectLst/>
              <a:uLnTx/>
              <a:uFillTx/>
              <a:latin typeface="Arial Black" pitchFamily="34" charset="0"/>
              <a:ea typeface="微软雅黑" pitchFamily="34" charset="-122"/>
            </a:endParaRPr>
          </a:p>
        </p:txBody>
      </p:sp>
      <p:sp>
        <p:nvSpPr>
          <p:cNvPr id="51" name="TextBox 50"/>
          <p:cNvSpPr txBox="1"/>
          <p:nvPr/>
        </p:nvSpPr>
        <p:spPr>
          <a:xfrm>
            <a:off x="3347864" y="1916832"/>
            <a:ext cx="1224136" cy="1172629"/>
          </a:xfrm>
          <a:prstGeom prst="rect">
            <a:avLst/>
          </a:prstGeom>
          <a:noFill/>
        </p:spPr>
        <p:txBody>
          <a:bodyPr wrap="square" rtlCol="0">
            <a:spAutoFit/>
          </a:bodyPr>
          <a:lstStyle/>
          <a:p>
            <a:pPr lvl="0" algn="just">
              <a:lnSpc>
                <a:spcPct val="130000"/>
              </a:lnSpc>
              <a:defRPr/>
            </a:pPr>
            <a:r>
              <a:rPr lang="zh-CN" altLang="en-US" kern="0" dirty="0" smtClean="0">
                <a:solidFill>
                  <a:sysClr val="window" lastClr="FFFFFF"/>
                </a:solidFill>
                <a:latin typeface="微软雅黑" pitchFamily="34" charset="-122"/>
                <a:ea typeface="微软雅黑" pitchFamily="34" charset="-122"/>
              </a:rPr>
              <a:t>高工</a:t>
            </a:r>
            <a:r>
              <a:rPr lang="en-US" altLang="zh-CN" kern="0" dirty="0" smtClean="0">
                <a:solidFill>
                  <a:sysClr val="window" lastClr="FFFFFF"/>
                </a:solidFill>
                <a:latin typeface="微软雅黑" pitchFamily="34" charset="-122"/>
                <a:ea typeface="微软雅黑" pitchFamily="34" charset="-122"/>
              </a:rPr>
              <a:t>LED    </a:t>
            </a:r>
            <a:r>
              <a:rPr lang="zh-CN" altLang="en-US" kern="0" dirty="0" smtClean="0">
                <a:solidFill>
                  <a:sysClr val="window" lastClr="FFFFFF"/>
                </a:solidFill>
                <a:latin typeface="微软雅黑" pitchFamily="34" charset="-122"/>
                <a:ea typeface="微软雅黑" pitchFamily="34" charset="-122"/>
              </a:rPr>
              <a:t>全年首页广告合作</a:t>
            </a:r>
            <a:endParaRPr lang="en-US" altLang="zh-CN" kern="0" dirty="0">
              <a:solidFill>
                <a:sysClr val="window" lastClr="FFFFFF"/>
              </a:solidFill>
              <a:latin typeface="微软雅黑" pitchFamily="34" charset="-122"/>
              <a:ea typeface="微软雅黑" pitchFamily="34" charset="-122"/>
            </a:endParaRPr>
          </a:p>
        </p:txBody>
      </p:sp>
      <p:sp>
        <p:nvSpPr>
          <p:cNvPr id="52" name="TextBox 51"/>
          <p:cNvSpPr txBox="1"/>
          <p:nvPr/>
        </p:nvSpPr>
        <p:spPr>
          <a:xfrm>
            <a:off x="5436096" y="3140968"/>
            <a:ext cx="1703692" cy="1172629"/>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阿拉丁照明网</a:t>
            </a:r>
            <a:endParaRPr kumimoji="0" lang="en-US" altLang="zh-CN"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endParaRPr>
          </a:p>
          <a:p>
            <a:pPr marL="0" marR="0" lvl="0" indent="0" algn="just" defTabSz="914400" eaLnBrk="1" fontAlgn="auto" latinLnBrk="0" hangingPunct="1">
              <a:lnSpc>
                <a:spcPct val="130000"/>
              </a:lnSpc>
              <a:spcBef>
                <a:spcPts val="0"/>
              </a:spcBef>
              <a:spcAft>
                <a:spcPts val="0"/>
              </a:spcAft>
              <a:buClrTx/>
              <a:buSzTx/>
              <a:buFontTx/>
              <a:buNone/>
              <a:tabLst/>
              <a:defRPr/>
            </a:pPr>
            <a:r>
              <a:rPr lang="zh-CN" altLang="en-US" kern="0" dirty="0" smtClean="0">
                <a:solidFill>
                  <a:sysClr val="window" lastClr="FFFFFF"/>
                </a:solidFill>
                <a:latin typeface="微软雅黑" pitchFamily="34" charset="-122"/>
                <a:ea typeface="微软雅黑" pitchFamily="34" charset="-122"/>
              </a:rPr>
              <a:t>全年顶部通栏广告合作</a:t>
            </a:r>
            <a:endParaRPr kumimoji="0" lang="en-US" altLang="zh-CN"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53" name="TextBox 52"/>
          <p:cNvSpPr txBox="1"/>
          <p:nvPr/>
        </p:nvSpPr>
        <p:spPr>
          <a:xfrm>
            <a:off x="395536" y="4005064"/>
            <a:ext cx="651689" cy="14232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smtClean="0">
                <a:ln>
                  <a:noFill/>
                </a:ln>
                <a:solidFill>
                  <a:sysClr val="window" lastClr="FFFFFF"/>
                </a:solidFill>
                <a:effectLst/>
                <a:uLnTx/>
                <a:uFillTx/>
                <a:latin typeface="Arial Black" pitchFamily="34" charset="0"/>
                <a:ea typeface="微软雅黑" pitchFamily="34" charset="-122"/>
              </a:rPr>
              <a:t>1</a:t>
            </a:r>
            <a:endParaRPr kumimoji="0" lang="zh-CN" altLang="en-US" sz="8000" b="1" i="0" u="none" strike="noStrike" kern="0" cap="none" spc="0" normalizeH="0" baseline="0" noProof="0" dirty="0">
              <a:ln>
                <a:noFill/>
              </a:ln>
              <a:solidFill>
                <a:sysClr val="window" lastClr="FFFFFF"/>
              </a:solidFill>
              <a:effectLst/>
              <a:uLnTx/>
              <a:uFillTx/>
              <a:latin typeface="Arial Black" pitchFamily="34" charset="0"/>
              <a:ea typeface="微软雅黑" pitchFamily="34" charset="-122"/>
            </a:endParaRPr>
          </a:p>
        </p:txBody>
      </p:sp>
      <p:cxnSp>
        <p:nvCxnSpPr>
          <p:cNvPr id="54" name="直接连接符 53"/>
          <p:cNvCxnSpPr/>
          <p:nvPr/>
        </p:nvCxnSpPr>
        <p:spPr>
          <a:xfrm>
            <a:off x="1115616" y="3501008"/>
            <a:ext cx="0" cy="2069171"/>
          </a:xfrm>
          <a:prstGeom prst="line">
            <a:avLst/>
          </a:prstGeom>
          <a:noFill/>
          <a:ln w="9525" cap="flat" cmpd="sng" algn="ctr">
            <a:solidFill>
              <a:sysClr val="window" lastClr="FFFFFF"/>
            </a:solidFill>
            <a:prstDash val="solid"/>
          </a:ln>
          <a:effectLst/>
        </p:spPr>
      </p:cxnSp>
      <p:sp>
        <p:nvSpPr>
          <p:cNvPr id="55" name="TextBox 54"/>
          <p:cNvSpPr txBox="1"/>
          <p:nvPr/>
        </p:nvSpPr>
        <p:spPr>
          <a:xfrm>
            <a:off x="1259632" y="4005064"/>
            <a:ext cx="2448272"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搜狐 照明知识大讲堂栏目全面冠名合作</a:t>
            </a:r>
            <a:endParaRPr kumimoji="0" lang="en-US" altLang="zh-CN"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56" name="TextBox 55"/>
          <p:cNvSpPr txBox="1"/>
          <p:nvPr/>
        </p:nvSpPr>
        <p:spPr>
          <a:xfrm>
            <a:off x="4716016" y="3717032"/>
            <a:ext cx="651689" cy="11915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6600" b="1" i="0" u="none" strike="noStrike" kern="0" cap="none" spc="0" normalizeH="0" baseline="0" noProof="0" dirty="0" smtClean="0">
                <a:ln>
                  <a:noFill/>
                </a:ln>
                <a:solidFill>
                  <a:sysClr val="window" lastClr="FFFFFF"/>
                </a:solidFill>
                <a:effectLst/>
                <a:uLnTx/>
                <a:uFillTx/>
                <a:latin typeface="Arial Black" pitchFamily="34" charset="0"/>
                <a:ea typeface="微软雅黑" pitchFamily="34" charset="-122"/>
              </a:rPr>
              <a:t>2</a:t>
            </a:r>
            <a:endParaRPr kumimoji="0" lang="zh-CN" altLang="en-US" sz="6600" b="1" i="0" u="none" strike="noStrike" kern="0" cap="none" spc="0" normalizeH="0" baseline="0" noProof="0" dirty="0">
              <a:ln>
                <a:noFill/>
              </a:ln>
              <a:solidFill>
                <a:sysClr val="window" lastClr="FFFFFF"/>
              </a:solidFill>
              <a:effectLst/>
              <a:uLnTx/>
              <a:uFillTx/>
              <a:latin typeface="Arial Black" pitchFamily="34" charset="0"/>
              <a:ea typeface="微软雅黑" pitchFamily="34" charset="-122"/>
            </a:endParaRPr>
          </a:p>
        </p:txBody>
      </p:sp>
      <p:cxnSp>
        <p:nvCxnSpPr>
          <p:cNvPr id="58" name="直接连接符 57"/>
          <p:cNvCxnSpPr/>
          <p:nvPr/>
        </p:nvCxnSpPr>
        <p:spPr>
          <a:xfrm>
            <a:off x="5364088" y="3284984"/>
            <a:ext cx="0" cy="1925155"/>
          </a:xfrm>
          <a:prstGeom prst="line">
            <a:avLst/>
          </a:prstGeom>
          <a:noFill/>
          <a:ln w="9525" cap="flat" cmpd="sng" algn="ctr">
            <a:solidFill>
              <a:sysClr val="window" lastClr="FFFFFF"/>
            </a:solidFill>
            <a:prstDash val="solid"/>
          </a:ln>
          <a:effectLst/>
        </p:spPr>
      </p:cxnSp>
      <p:pic>
        <p:nvPicPr>
          <p:cNvPr id="60" name="Picture 2"/>
          <p:cNvPicPr>
            <a:picLocks noChangeAspect="1" noChangeArrowheads="1"/>
          </p:cNvPicPr>
          <p:nvPr/>
        </p:nvPicPr>
        <p:blipFill>
          <a:blip r:embed="rId2" cstate="print"/>
          <a:srcRect/>
          <a:stretch>
            <a:fillRect/>
          </a:stretch>
        </p:blipFill>
        <p:spPr bwMode="auto">
          <a:xfrm>
            <a:off x="1475656" y="5013176"/>
            <a:ext cx="1247775" cy="514350"/>
          </a:xfrm>
          <a:prstGeom prst="roundRect">
            <a:avLst/>
          </a:prstGeom>
          <a:noFill/>
          <a:ln w="9525">
            <a:noFill/>
            <a:miter lim="800000"/>
            <a:headEnd/>
            <a:tailEnd/>
          </a:ln>
        </p:spPr>
      </p:pic>
      <p:cxnSp>
        <p:nvCxnSpPr>
          <p:cNvPr id="62" name="直接连接符 61"/>
          <p:cNvCxnSpPr/>
          <p:nvPr/>
        </p:nvCxnSpPr>
        <p:spPr>
          <a:xfrm>
            <a:off x="4644008" y="2132856"/>
            <a:ext cx="0" cy="1152128"/>
          </a:xfrm>
          <a:prstGeom prst="line">
            <a:avLst/>
          </a:prstGeom>
          <a:noFill/>
          <a:ln w="9525" cap="flat" cmpd="sng" algn="ctr">
            <a:solidFill>
              <a:sysClr val="window" lastClr="FFFFFF"/>
            </a:solidFill>
            <a:prstDash val="solid"/>
          </a:ln>
          <a:effectLst/>
        </p:spPr>
      </p:cxnSp>
      <p:cxnSp>
        <p:nvCxnSpPr>
          <p:cNvPr id="65" name="直接连接符 64"/>
          <p:cNvCxnSpPr/>
          <p:nvPr/>
        </p:nvCxnSpPr>
        <p:spPr>
          <a:xfrm>
            <a:off x="6444208" y="1268760"/>
            <a:ext cx="0" cy="1152128"/>
          </a:xfrm>
          <a:prstGeom prst="line">
            <a:avLst/>
          </a:prstGeom>
          <a:noFill/>
          <a:ln w="9525" cap="flat" cmpd="sng" algn="ctr">
            <a:solidFill>
              <a:sysClr val="window" lastClr="FFFFFF"/>
            </a:solidFill>
            <a:prstDash val="solid"/>
          </a:ln>
          <a:effectLst/>
        </p:spPr>
      </p:cxnSp>
      <p:pic>
        <p:nvPicPr>
          <p:cNvPr id="66" name="Picture 1" descr="logo"/>
          <p:cNvPicPr>
            <a:picLocks noChangeAspect="1" noChangeArrowheads="1"/>
          </p:cNvPicPr>
          <p:nvPr/>
        </p:nvPicPr>
        <p:blipFill>
          <a:blip r:embed="rId3" cstate="print"/>
          <a:srcRect/>
          <a:stretch>
            <a:fillRect/>
          </a:stretch>
        </p:blipFill>
        <p:spPr bwMode="auto">
          <a:xfrm>
            <a:off x="5436096" y="4365104"/>
            <a:ext cx="1528763" cy="523875"/>
          </a:xfrm>
          <a:prstGeom prst="rect">
            <a:avLst/>
          </a:prstGeom>
          <a:noFill/>
          <a:ln w="9525" cmpd="sng">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6516216" y="2276872"/>
            <a:ext cx="1440160" cy="606383"/>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347864" y="3068960"/>
            <a:ext cx="1181100" cy="457200"/>
          </a:xfrm>
          <a:prstGeom prst="rect">
            <a:avLst/>
          </a:prstGeom>
          <a:noFill/>
          <a:ln w="9525">
            <a:noFill/>
            <a:miter lim="800000"/>
            <a:headEnd/>
            <a:tailEnd/>
          </a:ln>
        </p:spPr>
      </p:pic>
      <p:sp>
        <p:nvSpPr>
          <p:cNvPr id="26"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23</a:t>
            </a:fld>
            <a:endParaRPr lang="en-US" altLang="zh-CN" smtClean="0">
              <a:ea typeface="宋体" charset="-122"/>
            </a:endParaRPr>
          </a:p>
        </p:txBody>
      </p:sp>
      <p:sp>
        <p:nvSpPr>
          <p:cNvPr id="18" name="TextBox 17"/>
          <p:cNvSpPr txBox="1"/>
          <p:nvPr/>
        </p:nvSpPr>
        <p:spPr>
          <a:xfrm>
            <a:off x="611560" y="2204864"/>
            <a:ext cx="7848872" cy="1508105"/>
          </a:xfrm>
          <a:prstGeom prst="rect">
            <a:avLst/>
          </a:prstGeom>
          <a:noFill/>
        </p:spPr>
        <p:txBody>
          <a:bodyPr wrap="square" rtlCol="0">
            <a:spAutoFit/>
          </a:bodyPr>
          <a:lstStyle/>
          <a:p>
            <a:r>
              <a:rPr lang="en-US" altLang="zh-CN" sz="2400" dirty="0" smtClean="0">
                <a:solidFill>
                  <a:schemeClr val="bg1"/>
                </a:solidFill>
                <a:ea typeface="宋体" charset="-122"/>
              </a:rPr>
              <a:t>4.4  </a:t>
            </a:r>
            <a:r>
              <a:rPr lang="zh-CN" altLang="en-US" sz="2400" dirty="0" smtClean="0">
                <a:solidFill>
                  <a:schemeClr val="bg1"/>
                </a:solidFill>
                <a:ea typeface="宋体" charset="-122"/>
              </a:rPr>
              <a:t>售后配套</a:t>
            </a:r>
            <a:r>
              <a:rPr lang="en-US" altLang="zh-CN" sz="2400" dirty="0" smtClean="0">
                <a:solidFill>
                  <a:schemeClr val="bg1"/>
                </a:solidFill>
                <a:ea typeface="宋体" charset="-122"/>
              </a:rPr>
              <a:t>;</a:t>
            </a:r>
          </a:p>
          <a:p>
            <a:r>
              <a:rPr lang="zh-CN" altLang="en-US" sz="2400" dirty="0" smtClean="0">
                <a:solidFill>
                  <a:schemeClr val="bg1"/>
                </a:solidFill>
                <a:ea typeface="宋体" charset="-122"/>
              </a:rPr>
              <a:t>      售后实力</a:t>
            </a:r>
            <a:r>
              <a:rPr lang="en-US" altLang="zh-CN" sz="2400" dirty="0" smtClean="0">
                <a:solidFill>
                  <a:schemeClr val="bg1"/>
                </a:solidFill>
                <a:ea typeface="宋体" charset="-122"/>
              </a:rPr>
              <a:t>;</a:t>
            </a:r>
            <a:r>
              <a:rPr lang="zh-CN" altLang="en-US" sz="2000" dirty="0" smtClean="0">
                <a:solidFill>
                  <a:schemeClr val="bg1"/>
                </a:solidFill>
                <a:ea typeface="宋体" charset="-122"/>
              </a:rPr>
              <a:t>       </a:t>
            </a:r>
            <a:r>
              <a:rPr lang="zh-CN" altLang="zh-CN" sz="2000" dirty="0" smtClean="0">
                <a:solidFill>
                  <a:schemeClr val="bg1"/>
                </a:solidFill>
                <a:ea typeface="宋体" charset="-122"/>
              </a:rPr>
              <a:t>因为售后服务的不完善而导致厂家和商家产生摩擦，直至不欢而散的例子在业内屡见不鲜。</a:t>
            </a:r>
            <a:endParaRPr lang="en-US" altLang="zh-CN" sz="2000" dirty="0" smtClean="0">
              <a:solidFill>
                <a:schemeClr val="bg1"/>
              </a:solidFill>
              <a:ea typeface="宋体" charset="-122"/>
            </a:endParaRPr>
          </a:p>
          <a:p>
            <a:r>
              <a:rPr lang="en-US" altLang="zh-CN" sz="2400" dirty="0" smtClean="0">
                <a:solidFill>
                  <a:schemeClr val="bg1"/>
                </a:solidFill>
                <a:ea typeface="宋体" charset="-122"/>
              </a:rPr>
              <a:t>      </a:t>
            </a:r>
          </a:p>
        </p:txBody>
      </p:sp>
      <p:sp>
        <p:nvSpPr>
          <p:cNvPr id="6" name="TextBox 5"/>
          <p:cNvSpPr txBox="1"/>
          <p:nvPr/>
        </p:nvSpPr>
        <p:spPr>
          <a:xfrm>
            <a:off x="323528" y="908720"/>
            <a:ext cx="2160240" cy="432048"/>
          </a:xfrm>
          <a:prstGeom prst="rect">
            <a:avLst/>
          </a:prstGeom>
          <a:noFill/>
        </p:spPr>
        <p:txBody>
          <a:bodyPr wrap="square" rtlCol="0">
            <a:spAutoFit/>
          </a:bodyPr>
          <a:lstStyle/>
          <a:p>
            <a:r>
              <a:rPr lang="en-US" altLang="zh-CN" sz="2200" b="1" dirty="0" smtClean="0"/>
              <a:t>4. </a:t>
            </a:r>
            <a:r>
              <a:rPr lang="zh-CN" altLang="en-US" sz="2200" b="1" dirty="0" smtClean="0"/>
              <a:t>售后支持</a:t>
            </a:r>
          </a:p>
        </p:txBody>
      </p:sp>
      <p:grpSp>
        <p:nvGrpSpPr>
          <p:cNvPr id="2" name="组合 13"/>
          <p:cNvGrpSpPr/>
          <p:nvPr/>
        </p:nvGrpSpPr>
        <p:grpSpPr>
          <a:xfrm>
            <a:off x="6000760" y="4748536"/>
            <a:ext cx="2286016" cy="1205209"/>
            <a:chOff x="428024" y="2907756"/>
            <a:chExt cx="3804678" cy="1774659"/>
          </a:xfrm>
          <a:effectLst/>
        </p:grpSpPr>
        <p:sp>
          <p:nvSpPr>
            <p:cNvPr id="8"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4" name="组合 14"/>
            <p:cNvGrpSpPr/>
            <p:nvPr/>
          </p:nvGrpSpPr>
          <p:grpSpPr>
            <a:xfrm>
              <a:off x="642910" y="2907756"/>
              <a:ext cx="3391093" cy="1480517"/>
              <a:chOff x="714348" y="4424930"/>
              <a:chExt cx="3552978" cy="1764902"/>
            </a:xfrm>
            <a:scene3d>
              <a:camera prst="perspectiveRelaxedModerately"/>
              <a:lightRig rig="balanced" dir="t"/>
            </a:scene3d>
          </p:grpSpPr>
          <p:sp>
            <p:nvSpPr>
              <p:cNvPr id="10" name="Oval 32"/>
              <p:cNvSpPr>
                <a:spLocks noChangeArrowheads="1"/>
              </p:cNvSpPr>
              <p:nvPr/>
            </p:nvSpPr>
            <p:spPr bwMode="auto">
              <a:xfrm>
                <a:off x="714348" y="4424930"/>
                <a:ext cx="3552978" cy="1764902"/>
              </a:xfrm>
              <a:prstGeom prst="ellipse">
                <a:avLst/>
              </a:prstGeom>
              <a:gradFill flip="none" rotWithShape="1">
                <a:gsLst>
                  <a:gs pos="99000">
                    <a:srgbClr val="0070C0"/>
                  </a:gs>
                  <a:gs pos="0">
                    <a:srgbClr val="00B0F0"/>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11"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5" name="组合 13"/>
          <p:cNvGrpSpPr/>
          <p:nvPr/>
        </p:nvGrpSpPr>
        <p:grpSpPr>
          <a:xfrm>
            <a:off x="3500430" y="4748536"/>
            <a:ext cx="2286016" cy="1205209"/>
            <a:chOff x="428024" y="2907756"/>
            <a:chExt cx="3804678" cy="1774659"/>
          </a:xfrm>
          <a:effectLst/>
        </p:grpSpPr>
        <p:sp>
          <p:nvSpPr>
            <p:cNvPr id="13"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7" name="组合 14"/>
            <p:cNvGrpSpPr/>
            <p:nvPr/>
          </p:nvGrpSpPr>
          <p:grpSpPr>
            <a:xfrm>
              <a:off x="642910" y="2907756"/>
              <a:ext cx="3391093" cy="1480517"/>
              <a:chOff x="714348" y="4424930"/>
              <a:chExt cx="3552978" cy="1764902"/>
            </a:xfrm>
            <a:scene3d>
              <a:camera prst="perspectiveRelaxedModerately"/>
              <a:lightRig rig="balanced" dir="t"/>
            </a:scene3d>
          </p:grpSpPr>
          <p:sp>
            <p:nvSpPr>
              <p:cNvPr id="15" name="Oval 32"/>
              <p:cNvSpPr>
                <a:spLocks noChangeArrowheads="1"/>
              </p:cNvSpPr>
              <p:nvPr/>
            </p:nvSpPr>
            <p:spPr bwMode="auto">
              <a:xfrm>
                <a:off x="714348" y="4424930"/>
                <a:ext cx="3552978" cy="1764902"/>
              </a:xfrm>
              <a:prstGeom prst="ellipse">
                <a:avLst/>
              </a:prstGeom>
              <a:gradFill flip="none" rotWithShape="1">
                <a:gsLst>
                  <a:gs pos="99000">
                    <a:srgbClr val="339933"/>
                  </a:gs>
                  <a:gs pos="0">
                    <a:srgbClr val="70D34D"/>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16"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9" name="组合 13"/>
          <p:cNvGrpSpPr/>
          <p:nvPr/>
        </p:nvGrpSpPr>
        <p:grpSpPr>
          <a:xfrm>
            <a:off x="857224" y="4748536"/>
            <a:ext cx="2286016" cy="1205209"/>
            <a:chOff x="428024" y="2907756"/>
            <a:chExt cx="3804678" cy="1774659"/>
          </a:xfrm>
          <a:effectLst/>
        </p:grpSpPr>
        <p:sp>
          <p:nvSpPr>
            <p:cNvPr id="20"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12" name="组合 14"/>
            <p:cNvGrpSpPr/>
            <p:nvPr/>
          </p:nvGrpSpPr>
          <p:grpSpPr>
            <a:xfrm>
              <a:off x="642910" y="2907756"/>
              <a:ext cx="3391093" cy="1480517"/>
              <a:chOff x="714348" y="4424930"/>
              <a:chExt cx="3552978" cy="1764902"/>
            </a:xfrm>
            <a:scene3d>
              <a:camera prst="perspectiveRelaxedModerately"/>
              <a:lightRig rig="balanced" dir="t"/>
            </a:scene3d>
          </p:grpSpPr>
          <p:sp>
            <p:nvSpPr>
              <p:cNvPr id="22" name="Oval 32"/>
              <p:cNvSpPr>
                <a:spLocks noChangeArrowheads="1"/>
              </p:cNvSpPr>
              <p:nvPr/>
            </p:nvSpPr>
            <p:spPr bwMode="auto">
              <a:xfrm>
                <a:off x="714348" y="4424930"/>
                <a:ext cx="3552978" cy="1764902"/>
              </a:xfrm>
              <a:prstGeom prst="ellipse">
                <a:avLst/>
              </a:prstGeom>
              <a:gradFill flip="none" rotWithShape="1">
                <a:gsLst>
                  <a:gs pos="99000">
                    <a:srgbClr val="FFC000"/>
                  </a:gs>
                  <a:gs pos="0">
                    <a:schemeClr val="accent6"/>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23"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sp>
        <p:nvSpPr>
          <p:cNvPr id="24" name="椭圆 23"/>
          <p:cNvSpPr/>
          <p:nvPr/>
        </p:nvSpPr>
        <p:spPr bwMode="auto">
          <a:xfrm>
            <a:off x="1357290" y="2176768"/>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3"/>
          <p:cNvSpPr/>
          <p:nvPr/>
        </p:nvSpPr>
        <p:spPr bwMode="auto">
          <a:xfrm>
            <a:off x="1397447" y="3918070"/>
            <a:ext cx="1273472" cy="1084965"/>
          </a:xfrm>
          <a:prstGeom prst="ellipse">
            <a:avLst/>
          </a:prstGeom>
          <a:gradFill>
            <a:gsLst>
              <a:gs pos="15000">
                <a:srgbClr val="FFC000"/>
              </a:gs>
              <a:gs pos="80000">
                <a:srgbClr val="CA8702"/>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800100" prstMaterial="metal">
            <a:bevelT w="0" h="0" prst="coolSlant"/>
            <a:extrusionClr>
              <a:srgbClr val="CA8702"/>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a:off x="4000496" y="2234811"/>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8"/>
          <p:cNvSpPr/>
          <p:nvPr/>
        </p:nvSpPr>
        <p:spPr bwMode="auto">
          <a:xfrm>
            <a:off x="4040653" y="3449257"/>
            <a:ext cx="1273472" cy="1084965"/>
          </a:xfrm>
          <a:prstGeom prst="ellipse">
            <a:avLst/>
          </a:prstGeom>
          <a:gradFill>
            <a:gsLst>
              <a:gs pos="15000">
                <a:srgbClr val="339933"/>
              </a:gs>
              <a:gs pos="80000">
                <a:srgbClr val="70D34D"/>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1352550" prstMaterial="metal">
            <a:bevelT w="0" h="0" prst="coolSlant"/>
            <a:extrusionClr>
              <a:srgbClr val="339933"/>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a:off x="6500826" y="2154136"/>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a:off x="6541132" y="2725640"/>
            <a:ext cx="1273472" cy="1084965"/>
          </a:xfrm>
          <a:prstGeom prst="ellipse">
            <a:avLst/>
          </a:prstGeom>
          <a:gradFill>
            <a:gsLst>
              <a:gs pos="15000">
                <a:srgbClr val="0070C0"/>
              </a:gs>
              <a:gs pos="80000">
                <a:srgbClr val="00B0F0"/>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2159000" prstMaterial="metal">
            <a:bevelT w="0" h="0" prst="coolSlant"/>
            <a:extrusionClr>
              <a:srgbClr val="0070C0"/>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grpSp>
        <p:nvGrpSpPr>
          <p:cNvPr id="14" name="组合 2275"/>
          <p:cNvGrpSpPr/>
          <p:nvPr/>
        </p:nvGrpSpPr>
        <p:grpSpPr>
          <a:xfrm>
            <a:off x="4087883" y="1700246"/>
            <a:ext cx="1188288" cy="1181673"/>
            <a:chOff x="5347294" y="1769050"/>
            <a:chExt cx="1117380" cy="1111159"/>
          </a:xfrm>
        </p:grpSpPr>
        <p:grpSp>
          <p:nvGrpSpPr>
            <p:cNvPr id="17" name="组合 35"/>
            <p:cNvGrpSpPr/>
            <p:nvPr/>
          </p:nvGrpSpPr>
          <p:grpSpPr>
            <a:xfrm>
              <a:off x="5347294" y="1769050"/>
              <a:ext cx="1117380" cy="1111159"/>
              <a:chOff x="2768596" y="3009896"/>
              <a:chExt cx="2214578" cy="2214578"/>
            </a:xfrm>
          </p:grpSpPr>
          <p:sp>
            <p:nvSpPr>
              <p:cNvPr id="33" name="椭圆 32"/>
              <p:cNvSpPr/>
              <p:nvPr/>
            </p:nvSpPr>
            <p:spPr>
              <a:xfrm>
                <a:off x="2768596" y="3009896"/>
                <a:ext cx="2214578" cy="2214578"/>
              </a:xfrm>
              <a:prstGeom prst="ellipse">
                <a:avLst/>
              </a:prstGeom>
              <a:gradFill flip="none" rotWithShape="1">
                <a:gsLst>
                  <a:gs pos="0">
                    <a:srgbClr val="70D34D"/>
                  </a:gs>
                  <a:gs pos="65000">
                    <a:srgbClr val="339933"/>
                  </a:gs>
                  <a:gs pos="82000">
                    <a:srgbClr val="339933"/>
                  </a:gs>
                </a:gsLst>
                <a:path path="circle">
                  <a:fillToRect l="50000" t="50000" r="50000" b="50000"/>
                </a:path>
                <a:tileRect/>
              </a:gra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 Box 39"/>
            <p:cNvSpPr txBox="1">
              <a:spLocks noChangeArrowheads="1"/>
            </p:cNvSpPr>
            <p:nvPr/>
          </p:nvSpPr>
          <p:spPr bwMode="auto">
            <a:xfrm>
              <a:off x="5349489" y="2041483"/>
              <a:ext cx="1109151" cy="372918"/>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全天候</a:t>
              </a:r>
              <a:endParaRPr lang="zh-CN" altLang="en-US" b="1" dirty="0">
                <a:solidFill>
                  <a:schemeClr val="bg1"/>
                </a:solidFill>
                <a:latin typeface="微软雅黑" pitchFamily="34" charset="-122"/>
                <a:ea typeface="微软雅黑" pitchFamily="34" charset="-122"/>
              </a:endParaRPr>
            </a:p>
          </p:txBody>
        </p:sp>
      </p:grpSp>
      <p:grpSp>
        <p:nvGrpSpPr>
          <p:cNvPr id="19" name="组合 2280"/>
          <p:cNvGrpSpPr/>
          <p:nvPr/>
        </p:nvGrpSpPr>
        <p:grpSpPr>
          <a:xfrm>
            <a:off x="1403648" y="1700808"/>
            <a:ext cx="1188288" cy="1181673"/>
            <a:chOff x="5347294" y="1769050"/>
            <a:chExt cx="1117380" cy="1111159"/>
          </a:xfrm>
        </p:grpSpPr>
        <p:grpSp>
          <p:nvGrpSpPr>
            <p:cNvPr id="21" name="组合 35"/>
            <p:cNvGrpSpPr/>
            <p:nvPr/>
          </p:nvGrpSpPr>
          <p:grpSpPr>
            <a:xfrm>
              <a:off x="5347294" y="1769050"/>
              <a:ext cx="1117380" cy="1111159"/>
              <a:chOff x="2768596" y="3009896"/>
              <a:chExt cx="2214578" cy="2214578"/>
            </a:xfrm>
          </p:grpSpPr>
          <p:sp>
            <p:nvSpPr>
              <p:cNvPr id="38" name="椭圆 37"/>
              <p:cNvSpPr/>
              <p:nvPr/>
            </p:nvSpPr>
            <p:spPr>
              <a:xfrm>
                <a:off x="2768596" y="3009896"/>
                <a:ext cx="2214578" cy="2214578"/>
              </a:xfrm>
              <a:prstGeom prst="ellipse">
                <a:avLst/>
              </a:prstGeom>
              <a:gradFill flip="none" rotWithShape="1">
                <a:gsLst>
                  <a:gs pos="0">
                    <a:srgbClr val="FFC000"/>
                  </a:gs>
                  <a:gs pos="65000">
                    <a:schemeClr val="accent6">
                      <a:lumMod val="75000"/>
                    </a:schemeClr>
                  </a:gs>
                  <a:gs pos="82000">
                    <a:schemeClr val="accent6">
                      <a:lumMod val="75000"/>
                    </a:schemeClr>
                  </a:gs>
                </a:gsLst>
                <a:path path="circle">
                  <a:fillToRect l="50000" t="50000" r="50000" b="50000"/>
                </a:path>
                <a:tileRect/>
              </a:gra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 Box 39"/>
            <p:cNvSpPr txBox="1">
              <a:spLocks noChangeArrowheads="1"/>
            </p:cNvSpPr>
            <p:nvPr/>
          </p:nvSpPr>
          <p:spPr bwMode="auto">
            <a:xfrm>
              <a:off x="5349489" y="2041483"/>
              <a:ext cx="1109151" cy="372918"/>
            </a:xfrm>
            <a:prstGeom prst="rect">
              <a:avLst/>
            </a:prstGeom>
            <a:noFill/>
            <a:ln w="9525">
              <a:noFill/>
              <a:miter lim="800000"/>
              <a:headEnd/>
              <a:tailEnd/>
            </a:ln>
          </p:spPr>
          <p:txBody>
            <a:bodyPr wrap="square">
              <a:spAutoFit/>
            </a:bodyPr>
            <a:lstStyle/>
            <a:p>
              <a:pPr algn="ctr">
                <a:lnSpc>
                  <a:spcPct val="120000"/>
                </a:lnSpc>
              </a:pPr>
              <a:endParaRPr lang="zh-CN" altLang="en-US" b="1" dirty="0">
                <a:latin typeface="微软雅黑" pitchFamily="34" charset="-122"/>
                <a:ea typeface="微软雅黑" pitchFamily="34" charset="-122"/>
              </a:endParaRPr>
            </a:p>
          </p:txBody>
        </p:sp>
      </p:grpSp>
      <p:grpSp>
        <p:nvGrpSpPr>
          <p:cNvPr id="30" name="组合 2285"/>
          <p:cNvGrpSpPr/>
          <p:nvPr/>
        </p:nvGrpSpPr>
        <p:grpSpPr>
          <a:xfrm>
            <a:off x="6444208" y="1628800"/>
            <a:ext cx="1440160" cy="1181673"/>
            <a:chOff x="5226883" y="1769050"/>
            <a:chExt cx="1354223" cy="1111159"/>
          </a:xfrm>
        </p:grpSpPr>
        <p:grpSp>
          <p:nvGrpSpPr>
            <p:cNvPr id="31" name="组合 35"/>
            <p:cNvGrpSpPr/>
            <p:nvPr/>
          </p:nvGrpSpPr>
          <p:grpSpPr>
            <a:xfrm>
              <a:off x="5347294" y="1769050"/>
              <a:ext cx="1117380" cy="1111159"/>
              <a:chOff x="2768596" y="3009896"/>
              <a:chExt cx="2214578" cy="2214578"/>
            </a:xfrm>
          </p:grpSpPr>
          <p:sp>
            <p:nvSpPr>
              <p:cNvPr id="43" name="椭圆 42"/>
              <p:cNvSpPr/>
              <p:nvPr/>
            </p:nvSpPr>
            <p:spPr>
              <a:xfrm>
                <a:off x="2768596" y="3009896"/>
                <a:ext cx="2214578" cy="2214578"/>
              </a:xfrm>
              <a:prstGeom prst="ellipse">
                <a:avLst/>
              </a:prstGeom>
              <a:gradFill flip="none" rotWithShape="1">
                <a:gsLst>
                  <a:gs pos="0">
                    <a:srgbClr val="00B0F0"/>
                  </a:gs>
                  <a:gs pos="65000">
                    <a:srgbClr val="0070C0"/>
                  </a:gs>
                  <a:gs pos="82000">
                    <a:srgbClr val="0070C0"/>
                  </a:gs>
                </a:gsLst>
                <a:path path="circle">
                  <a:fillToRect l="50000" t="50000" r="50000" b="50000"/>
                </a:path>
                <a:tileRect/>
              </a:gra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 Box 39"/>
            <p:cNvSpPr txBox="1">
              <a:spLocks noChangeArrowheads="1"/>
            </p:cNvSpPr>
            <p:nvPr/>
          </p:nvSpPr>
          <p:spPr bwMode="auto">
            <a:xfrm>
              <a:off x="5226883" y="2041483"/>
              <a:ext cx="1354223" cy="399387"/>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服务</a:t>
              </a:r>
              <a:r>
                <a:rPr lang="zh-CN" altLang="en-US" b="1" dirty="0" smtClean="0">
                  <a:solidFill>
                    <a:schemeClr val="bg1"/>
                  </a:solidFill>
                  <a:latin typeface="微软雅黑" pitchFamily="34" charset="-122"/>
                  <a:ea typeface="微软雅黑" pitchFamily="34" charset="-122"/>
                </a:rPr>
                <a:t>面全</a:t>
              </a:r>
              <a:endParaRPr lang="zh-CN" altLang="en-US" b="1" dirty="0">
                <a:solidFill>
                  <a:schemeClr val="bg1"/>
                </a:solidFill>
                <a:latin typeface="微软雅黑" pitchFamily="34" charset="-122"/>
                <a:ea typeface="微软雅黑" pitchFamily="34" charset="-122"/>
              </a:endParaRPr>
            </a:p>
          </p:txBody>
        </p:sp>
      </p:grpSp>
      <p:sp>
        <p:nvSpPr>
          <p:cNvPr id="45" name="等腰三角形 44"/>
          <p:cNvSpPr/>
          <p:nvPr/>
        </p:nvSpPr>
        <p:spPr>
          <a:xfrm rot="5400000">
            <a:off x="3060256" y="3702020"/>
            <a:ext cx="497208" cy="428628"/>
          </a:xfrm>
          <a:prstGeom prst="triangle">
            <a:avLst/>
          </a:prstGeom>
          <a:gradFill flip="none" rotWithShape="1">
            <a:gsLst>
              <a:gs pos="10000">
                <a:schemeClr val="accent6">
                  <a:lumMod val="75000"/>
                </a:schemeClr>
              </a:gs>
              <a:gs pos="78000">
                <a:srgbClr val="FFC000"/>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5680718" y="3702019"/>
            <a:ext cx="497208" cy="428628"/>
          </a:xfrm>
          <a:prstGeom prst="triangle">
            <a:avLst/>
          </a:prstGeom>
          <a:gradFill flip="none" rotWithShape="1">
            <a:gsLst>
              <a:gs pos="10000">
                <a:srgbClr val="339933"/>
              </a:gs>
              <a:gs pos="78000">
                <a:srgbClr val="70D34D"/>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403648" y="2060848"/>
            <a:ext cx="1152128"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  布局广</a:t>
            </a:r>
          </a:p>
        </p:txBody>
      </p:sp>
      <p:sp>
        <p:nvSpPr>
          <p:cNvPr id="48"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全球视野副本"/>
          <p:cNvPicPr>
            <a:picLocks noChangeAspect="1" noChangeArrowheads="1"/>
          </p:cNvPicPr>
          <p:nvPr/>
        </p:nvPicPr>
        <p:blipFill>
          <a:blip r:embed="rId3" cstate="print"/>
          <a:srcRect/>
          <a:stretch>
            <a:fillRect/>
          </a:stretch>
        </p:blipFill>
        <p:spPr bwMode="auto">
          <a:xfrm>
            <a:off x="395288" y="1484313"/>
            <a:ext cx="8701087" cy="4321175"/>
          </a:xfrm>
          <a:prstGeom prst="rect">
            <a:avLst/>
          </a:prstGeom>
          <a:noFill/>
          <a:ln w="9525">
            <a:noFill/>
            <a:miter lim="800000"/>
            <a:headEnd/>
            <a:tailEnd/>
          </a:ln>
        </p:spPr>
      </p:pic>
      <p:pic>
        <p:nvPicPr>
          <p:cNvPr id="18435" name="Picture 4" descr="BYD LOGO"/>
          <p:cNvPicPr>
            <a:picLocks noChangeAspect="1" noChangeArrowheads="1"/>
          </p:cNvPicPr>
          <p:nvPr/>
        </p:nvPicPr>
        <p:blipFill>
          <a:blip r:embed="rId4" cstate="print"/>
          <a:srcRect/>
          <a:stretch>
            <a:fillRect/>
          </a:stretch>
        </p:blipFill>
        <p:spPr bwMode="auto">
          <a:xfrm>
            <a:off x="6877050" y="3933825"/>
            <a:ext cx="215900" cy="131763"/>
          </a:xfrm>
          <a:prstGeom prst="rect">
            <a:avLst/>
          </a:prstGeom>
          <a:noFill/>
          <a:ln w="9525">
            <a:noFill/>
            <a:miter lim="800000"/>
            <a:headEnd/>
            <a:tailEnd/>
          </a:ln>
        </p:spPr>
      </p:pic>
      <p:pic>
        <p:nvPicPr>
          <p:cNvPr id="18436" name="Picture 6" descr="BYD LOGO"/>
          <p:cNvPicPr>
            <a:picLocks noChangeAspect="1" noChangeArrowheads="1"/>
          </p:cNvPicPr>
          <p:nvPr/>
        </p:nvPicPr>
        <p:blipFill>
          <a:blip r:embed="rId4" cstate="print"/>
          <a:srcRect/>
          <a:stretch>
            <a:fillRect/>
          </a:stretch>
        </p:blipFill>
        <p:spPr bwMode="auto">
          <a:xfrm>
            <a:off x="7380288" y="3548063"/>
            <a:ext cx="215900" cy="131762"/>
          </a:xfrm>
          <a:prstGeom prst="rect">
            <a:avLst/>
          </a:prstGeom>
          <a:noFill/>
          <a:ln w="9525">
            <a:noFill/>
            <a:miter lim="800000"/>
            <a:headEnd/>
            <a:tailEnd/>
          </a:ln>
        </p:spPr>
      </p:pic>
      <p:pic>
        <p:nvPicPr>
          <p:cNvPr id="18437" name="Picture 7" descr="BYD LOGO"/>
          <p:cNvPicPr>
            <a:picLocks noChangeAspect="1" noChangeArrowheads="1"/>
          </p:cNvPicPr>
          <p:nvPr/>
        </p:nvPicPr>
        <p:blipFill>
          <a:blip r:embed="rId4" cstate="print"/>
          <a:srcRect/>
          <a:stretch>
            <a:fillRect/>
          </a:stretch>
        </p:blipFill>
        <p:spPr bwMode="auto">
          <a:xfrm>
            <a:off x="7812088" y="3141663"/>
            <a:ext cx="215900" cy="131762"/>
          </a:xfrm>
          <a:prstGeom prst="rect">
            <a:avLst/>
          </a:prstGeom>
          <a:noFill/>
          <a:ln w="9525">
            <a:noFill/>
            <a:miter lim="800000"/>
            <a:headEnd/>
            <a:tailEnd/>
          </a:ln>
        </p:spPr>
      </p:pic>
      <p:pic>
        <p:nvPicPr>
          <p:cNvPr id="18438" name="Picture 8" descr="BYD LOGO"/>
          <p:cNvPicPr>
            <a:picLocks noChangeAspect="1" noChangeArrowheads="1"/>
          </p:cNvPicPr>
          <p:nvPr/>
        </p:nvPicPr>
        <p:blipFill>
          <a:blip r:embed="rId4" cstate="print"/>
          <a:srcRect/>
          <a:stretch>
            <a:fillRect/>
          </a:stretch>
        </p:blipFill>
        <p:spPr bwMode="auto">
          <a:xfrm>
            <a:off x="7596188" y="2852738"/>
            <a:ext cx="215900" cy="131762"/>
          </a:xfrm>
          <a:prstGeom prst="rect">
            <a:avLst/>
          </a:prstGeom>
          <a:noFill/>
          <a:ln w="9525">
            <a:noFill/>
            <a:miter lim="800000"/>
            <a:headEnd/>
            <a:tailEnd/>
          </a:ln>
        </p:spPr>
      </p:pic>
      <p:pic>
        <p:nvPicPr>
          <p:cNvPr id="18439" name="Picture 9" descr="BYD LOGO"/>
          <p:cNvPicPr>
            <a:picLocks noChangeAspect="1" noChangeArrowheads="1"/>
          </p:cNvPicPr>
          <p:nvPr/>
        </p:nvPicPr>
        <p:blipFill>
          <a:blip r:embed="rId4" cstate="print"/>
          <a:srcRect/>
          <a:stretch>
            <a:fillRect/>
          </a:stretch>
        </p:blipFill>
        <p:spPr bwMode="auto">
          <a:xfrm>
            <a:off x="6877050" y="3009900"/>
            <a:ext cx="215900" cy="131763"/>
          </a:xfrm>
          <a:prstGeom prst="rect">
            <a:avLst/>
          </a:prstGeom>
          <a:noFill/>
          <a:ln w="9525">
            <a:noFill/>
            <a:miter lim="800000"/>
            <a:headEnd/>
            <a:tailEnd/>
          </a:ln>
        </p:spPr>
      </p:pic>
      <p:pic>
        <p:nvPicPr>
          <p:cNvPr id="18440" name="Picture 10" descr="BYD LOGO"/>
          <p:cNvPicPr>
            <a:picLocks noChangeAspect="1" noChangeArrowheads="1"/>
          </p:cNvPicPr>
          <p:nvPr/>
        </p:nvPicPr>
        <p:blipFill>
          <a:blip r:embed="rId4" cstate="print"/>
          <a:srcRect/>
          <a:stretch>
            <a:fillRect/>
          </a:stretch>
        </p:blipFill>
        <p:spPr bwMode="auto">
          <a:xfrm>
            <a:off x="6011863" y="4046538"/>
            <a:ext cx="215900" cy="131762"/>
          </a:xfrm>
          <a:prstGeom prst="rect">
            <a:avLst/>
          </a:prstGeom>
          <a:noFill/>
          <a:ln w="9525">
            <a:noFill/>
            <a:miter lim="800000"/>
            <a:headEnd/>
            <a:tailEnd/>
          </a:ln>
        </p:spPr>
      </p:pic>
      <p:pic>
        <p:nvPicPr>
          <p:cNvPr id="18441" name="Picture 11" descr="BYD LOGO"/>
          <p:cNvPicPr>
            <a:picLocks noChangeAspect="1" noChangeArrowheads="1"/>
          </p:cNvPicPr>
          <p:nvPr/>
        </p:nvPicPr>
        <p:blipFill>
          <a:blip r:embed="rId4" cstate="print"/>
          <a:srcRect/>
          <a:stretch>
            <a:fillRect/>
          </a:stretch>
        </p:blipFill>
        <p:spPr bwMode="auto">
          <a:xfrm>
            <a:off x="4068763" y="2060575"/>
            <a:ext cx="215900" cy="131763"/>
          </a:xfrm>
          <a:prstGeom prst="rect">
            <a:avLst/>
          </a:prstGeom>
          <a:noFill/>
          <a:ln w="9525">
            <a:noFill/>
            <a:miter lim="800000"/>
            <a:headEnd/>
            <a:tailEnd/>
          </a:ln>
        </p:spPr>
      </p:pic>
      <p:pic>
        <p:nvPicPr>
          <p:cNvPr id="18442" name="Picture 12" descr="BYD LOGO"/>
          <p:cNvPicPr>
            <a:picLocks noChangeAspect="1" noChangeArrowheads="1"/>
          </p:cNvPicPr>
          <p:nvPr/>
        </p:nvPicPr>
        <p:blipFill>
          <a:blip r:embed="rId4" cstate="print"/>
          <a:srcRect/>
          <a:stretch>
            <a:fillRect/>
          </a:stretch>
        </p:blipFill>
        <p:spPr bwMode="auto">
          <a:xfrm>
            <a:off x="3203575" y="2420938"/>
            <a:ext cx="215900" cy="131762"/>
          </a:xfrm>
          <a:prstGeom prst="rect">
            <a:avLst/>
          </a:prstGeom>
          <a:noFill/>
          <a:ln w="9525">
            <a:noFill/>
            <a:miter lim="800000"/>
            <a:headEnd/>
            <a:tailEnd/>
          </a:ln>
        </p:spPr>
      </p:pic>
      <p:pic>
        <p:nvPicPr>
          <p:cNvPr id="18443" name="Picture 13" descr="BYD LOGO"/>
          <p:cNvPicPr>
            <a:picLocks noChangeAspect="1" noChangeArrowheads="1"/>
          </p:cNvPicPr>
          <p:nvPr/>
        </p:nvPicPr>
        <p:blipFill>
          <a:blip r:embed="rId4" cstate="print"/>
          <a:srcRect/>
          <a:stretch>
            <a:fillRect/>
          </a:stretch>
        </p:blipFill>
        <p:spPr bwMode="auto">
          <a:xfrm>
            <a:off x="4067175" y="2552700"/>
            <a:ext cx="215900" cy="131763"/>
          </a:xfrm>
          <a:prstGeom prst="rect">
            <a:avLst/>
          </a:prstGeom>
          <a:noFill/>
          <a:ln w="9525">
            <a:noFill/>
            <a:miter lim="800000"/>
            <a:headEnd/>
            <a:tailEnd/>
          </a:ln>
        </p:spPr>
      </p:pic>
      <p:pic>
        <p:nvPicPr>
          <p:cNvPr id="18444" name="Picture 15" descr="BYD LOGO"/>
          <p:cNvPicPr>
            <a:picLocks noChangeAspect="1" noChangeArrowheads="1"/>
          </p:cNvPicPr>
          <p:nvPr/>
        </p:nvPicPr>
        <p:blipFill>
          <a:blip r:embed="rId4" cstate="print"/>
          <a:srcRect/>
          <a:stretch>
            <a:fillRect/>
          </a:stretch>
        </p:blipFill>
        <p:spPr bwMode="auto">
          <a:xfrm>
            <a:off x="3132138" y="2733675"/>
            <a:ext cx="215900" cy="131763"/>
          </a:xfrm>
          <a:prstGeom prst="rect">
            <a:avLst/>
          </a:prstGeom>
          <a:noFill/>
          <a:ln w="9525">
            <a:noFill/>
            <a:miter lim="800000"/>
            <a:headEnd/>
            <a:tailEnd/>
          </a:ln>
        </p:spPr>
      </p:pic>
      <p:pic>
        <p:nvPicPr>
          <p:cNvPr id="18445" name="Picture 16" descr="BYD LOGO"/>
          <p:cNvPicPr>
            <a:picLocks noChangeAspect="1" noChangeArrowheads="1"/>
          </p:cNvPicPr>
          <p:nvPr/>
        </p:nvPicPr>
        <p:blipFill>
          <a:blip r:embed="rId4" cstate="print"/>
          <a:srcRect/>
          <a:stretch>
            <a:fillRect/>
          </a:stretch>
        </p:blipFill>
        <p:spPr bwMode="auto">
          <a:xfrm>
            <a:off x="288925" y="2565400"/>
            <a:ext cx="215900" cy="131763"/>
          </a:xfrm>
          <a:prstGeom prst="rect">
            <a:avLst/>
          </a:prstGeom>
          <a:noFill/>
          <a:ln w="9525">
            <a:noFill/>
            <a:miter lim="800000"/>
            <a:headEnd/>
            <a:tailEnd/>
          </a:ln>
        </p:spPr>
      </p:pic>
      <p:sp>
        <p:nvSpPr>
          <p:cNvPr id="252946" name="Text Box 18"/>
          <p:cNvSpPr txBox="1">
            <a:spLocks noChangeArrowheads="1"/>
          </p:cNvSpPr>
          <p:nvPr/>
        </p:nvSpPr>
        <p:spPr bwMode="auto">
          <a:xfrm>
            <a:off x="6877050" y="4064000"/>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香港</a:t>
            </a:r>
          </a:p>
        </p:txBody>
      </p:sp>
      <p:sp>
        <p:nvSpPr>
          <p:cNvPr id="252947" name="Text Box 19"/>
          <p:cNvSpPr txBox="1">
            <a:spLocks noChangeArrowheads="1"/>
          </p:cNvSpPr>
          <p:nvPr/>
        </p:nvSpPr>
        <p:spPr bwMode="auto">
          <a:xfrm>
            <a:off x="7524750" y="3489325"/>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宁波</a:t>
            </a:r>
          </a:p>
        </p:txBody>
      </p:sp>
      <p:sp>
        <p:nvSpPr>
          <p:cNvPr id="252948" name="Text Box 20"/>
          <p:cNvSpPr txBox="1">
            <a:spLocks noChangeArrowheads="1"/>
          </p:cNvSpPr>
          <p:nvPr/>
        </p:nvSpPr>
        <p:spPr bwMode="auto">
          <a:xfrm>
            <a:off x="7956550" y="3068638"/>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日本</a:t>
            </a:r>
          </a:p>
        </p:txBody>
      </p:sp>
      <p:sp>
        <p:nvSpPr>
          <p:cNvPr id="252949" name="Text Box 21"/>
          <p:cNvSpPr txBox="1">
            <a:spLocks noChangeArrowheads="1"/>
          </p:cNvSpPr>
          <p:nvPr/>
        </p:nvSpPr>
        <p:spPr bwMode="auto">
          <a:xfrm>
            <a:off x="7740650" y="2768600"/>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韩国</a:t>
            </a:r>
          </a:p>
        </p:txBody>
      </p:sp>
      <p:sp>
        <p:nvSpPr>
          <p:cNvPr id="252950" name="Text Box 22"/>
          <p:cNvSpPr txBox="1">
            <a:spLocks noChangeArrowheads="1"/>
          </p:cNvSpPr>
          <p:nvPr/>
        </p:nvSpPr>
        <p:spPr bwMode="auto">
          <a:xfrm>
            <a:off x="5867400" y="3860800"/>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印度</a:t>
            </a:r>
          </a:p>
        </p:txBody>
      </p:sp>
      <p:sp>
        <p:nvSpPr>
          <p:cNvPr id="252951" name="Text Box 23"/>
          <p:cNvSpPr txBox="1">
            <a:spLocks noChangeArrowheads="1"/>
          </p:cNvSpPr>
          <p:nvPr/>
        </p:nvSpPr>
        <p:spPr bwMode="auto">
          <a:xfrm>
            <a:off x="7019925" y="2925763"/>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北京</a:t>
            </a:r>
          </a:p>
        </p:txBody>
      </p:sp>
      <p:pic>
        <p:nvPicPr>
          <p:cNvPr id="18452" name="Picture 24" descr="BYD LOGO"/>
          <p:cNvPicPr>
            <a:picLocks noChangeAspect="1" noChangeArrowheads="1"/>
          </p:cNvPicPr>
          <p:nvPr/>
        </p:nvPicPr>
        <p:blipFill>
          <a:blip r:embed="rId4" cstate="print"/>
          <a:srcRect/>
          <a:stretch>
            <a:fillRect/>
          </a:stretch>
        </p:blipFill>
        <p:spPr bwMode="auto">
          <a:xfrm>
            <a:off x="6227763" y="3284538"/>
            <a:ext cx="215900" cy="131762"/>
          </a:xfrm>
          <a:prstGeom prst="rect">
            <a:avLst/>
          </a:prstGeom>
          <a:noFill/>
          <a:ln w="9525">
            <a:noFill/>
            <a:miter lim="800000"/>
            <a:headEnd/>
            <a:tailEnd/>
          </a:ln>
        </p:spPr>
      </p:pic>
      <p:sp>
        <p:nvSpPr>
          <p:cNvPr id="252953" name="Text Box 25"/>
          <p:cNvSpPr txBox="1">
            <a:spLocks noChangeArrowheads="1"/>
          </p:cNvSpPr>
          <p:nvPr/>
        </p:nvSpPr>
        <p:spPr bwMode="auto">
          <a:xfrm>
            <a:off x="6372225" y="3213100"/>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商洛</a:t>
            </a:r>
          </a:p>
        </p:txBody>
      </p:sp>
      <p:sp>
        <p:nvSpPr>
          <p:cNvPr id="252955" name="Text Box 27"/>
          <p:cNvSpPr txBox="1">
            <a:spLocks noChangeArrowheads="1"/>
          </p:cNvSpPr>
          <p:nvPr/>
        </p:nvSpPr>
        <p:spPr bwMode="auto">
          <a:xfrm>
            <a:off x="4211638" y="2479675"/>
            <a:ext cx="5270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匈牙利</a:t>
            </a:r>
          </a:p>
        </p:txBody>
      </p:sp>
      <p:sp>
        <p:nvSpPr>
          <p:cNvPr id="252956" name="Text Box 28"/>
          <p:cNvSpPr txBox="1">
            <a:spLocks noChangeArrowheads="1"/>
          </p:cNvSpPr>
          <p:nvPr/>
        </p:nvSpPr>
        <p:spPr bwMode="auto">
          <a:xfrm>
            <a:off x="4140200" y="1916113"/>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芬兰</a:t>
            </a:r>
          </a:p>
        </p:txBody>
      </p:sp>
      <p:sp>
        <p:nvSpPr>
          <p:cNvPr id="252957" name="Text Box 29"/>
          <p:cNvSpPr txBox="1">
            <a:spLocks noChangeArrowheads="1"/>
          </p:cNvSpPr>
          <p:nvPr/>
        </p:nvSpPr>
        <p:spPr bwMode="auto">
          <a:xfrm>
            <a:off x="3348038" y="2349500"/>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丹麦</a:t>
            </a:r>
          </a:p>
        </p:txBody>
      </p:sp>
      <p:sp>
        <p:nvSpPr>
          <p:cNvPr id="252958" name="Text Box 30"/>
          <p:cNvSpPr txBox="1">
            <a:spLocks noChangeArrowheads="1"/>
          </p:cNvSpPr>
          <p:nvPr/>
        </p:nvSpPr>
        <p:spPr bwMode="auto">
          <a:xfrm>
            <a:off x="3276600" y="2655888"/>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荷兰</a:t>
            </a:r>
          </a:p>
        </p:txBody>
      </p:sp>
      <p:sp>
        <p:nvSpPr>
          <p:cNvPr id="252959" name="Text Box 31"/>
          <p:cNvSpPr txBox="1">
            <a:spLocks noChangeArrowheads="1"/>
          </p:cNvSpPr>
          <p:nvPr/>
        </p:nvSpPr>
        <p:spPr bwMode="auto">
          <a:xfrm>
            <a:off x="414338" y="2492375"/>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美国</a:t>
            </a:r>
          </a:p>
        </p:txBody>
      </p:sp>
      <p:pic>
        <p:nvPicPr>
          <p:cNvPr id="18460" name="Picture 37" descr="BYD LOGO"/>
          <p:cNvPicPr>
            <a:picLocks noChangeAspect="1" noChangeArrowheads="1"/>
          </p:cNvPicPr>
          <p:nvPr/>
        </p:nvPicPr>
        <p:blipFill>
          <a:blip r:embed="rId4" cstate="print"/>
          <a:srcRect/>
          <a:stretch>
            <a:fillRect/>
          </a:stretch>
        </p:blipFill>
        <p:spPr bwMode="auto">
          <a:xfrm>
            <a:off x="7019925" y="3513138"/>
            <a:ext cx="215900" cy="131762"/>
          </a:xfrm>
          <a:prstGeom prst="rect">
            <a:avLst/>
          </a:prstGeom>
          <a:noFill/>
          <a:ln w="9525">
            <a:noFill/>
            <a:miter lim="800000"/>
            <a:headEnd/>
            <a:tailEnd/>
          </a:ln>
        </p:spPr>
      </p:pic>
      <p:sp>
        <p:nvSpPr>
          <p:cNvPr id="252967" name="Text Box 39"/>
          <p:cNvSpPr txBox="1">
            <a:spLocks noChangeArrowheads="1"/>
          </p:cNvSpPr>
          <p:nvPr/>
        </p:nvSpPr>
        <p:spPr bwMode="auto">
          <a:xfrm>
            <a:off x="6659563" y="3429000"/>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长沙</a:t>
            </a:r>
          </a:p>
        </p:txBody>
      </p:sp>
      <p:pic>
        <p:nvPicPr>
          <p:cNvPr id="18462" name="Picture 40" descr="BYD LOGO"/>
          <p:cNvPicPr>
            <a:picLocks noChangeAspect="1" noChangeArrowheads="1"/>
          </p:cNvPicPr>
          <p:nvPr/>
        </p:nvPicPr>
        <p:blipFill>
          <a:blip r:embed="rId4" cstate="print"/>
          <a:srcRect/>
          <a:stretch>
            <a:fillRect/>
          </a:stretch>
        </p:blipFill>
        <p:spPr bwMode="auto">
          <a:xfrm>
            <a:off x="7235825" y="3392488"/>
            <a:ext cx="215900" cy="131762"/>
          </a:xfrm>
          <a:prstGeom prst="rect">
            <a:avLst/>
          </a:prstGeom>
          <a:noFill/>
          <a:ln w="9525">
            <a:noFill/>
            <a:miter lim="800000"/>
            <a:headEnd/>
            <a:tailEnd/>
          </a:ln>
        </p:spPr>
      </p:pic>
      <p:sp>
        <p:nvSpPr>
          <p:cNvPr id="252969" name="Text Box 41"/>
          <p:cNvSpPr txBox="1">
            <a:spLocks noChangeArrowheads="1"/>
          </p:cNvSpPr>
          <p:nvPr/>
        </p:nvSpPr>
        <p:spPr bwMode="auto">
          <a:xfrm>
            <a:off x="7380288" y="3328988"/>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上海</a:t>
            </a:r>
          </a:p>
        </p:txBody>
      </p:sp>
      <p:pic>
        <p:nvPicPr>
          <p:cNvPr id="18464" name="Picture 42" descr="BYD LOGO"/>
          <p:cNvPicPr>
            <a:picLocks noChangeAspect="1" noChangeArrowheads="1"/>
          </p:cNvPicPr>
          <p:nvPr/>
        </p:nvPicPr>
        <p:blipFill>
          <a:blip r:embed="rId4" cstate="print"/>
          <a:srcRect/>
          <a:stretch>
            <a:fillRect/>
          </a:stretch>
        </p:blipFill>
        <p:spPr bwMode="auto">
          <a:xfrm>
            <a:off x="5940425" y="3141663"/>
            <a:ext cx="215900" cy="131762"/>
          </a:xfrm>
          <a:prstGeom prst="rect">
            <a:avLst/>
          </a:prstGeom>
          <a:noFill/>
          <a:ln w="9525">
            <a:noFill/>
            <a:miter lim="800000"/>
            <a:headEnd/>
            <a:tailEnd/>
          </a:ln>
        </p:spPr>
      </p:pic>
      <p:sp>
        <p:nvSpPr>
          <p:cNvPr id="252971" name="Text Box 43"/>
          <p:cNvSpPr txBox="1">
            <a:spLocks noChangeArrowheads="1"/>
          </p:cNvSpPr>
          <p:nvPr/>
        </p:nvSpPr>
        <p:spPr bwMode="auto">
          <a:xfrm>
            <a:off x="6103938" y="3068638"/>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西安</a:t>
            </a:r>
          </a:p>
        </p:txBody>
      </p:sp>
      <p:sp>
        <p:nvSpPr>
          <p:cNvPr id="252972" name="Text Box 44"/>
          <p:cNvSpPr txBox="1">
            <a:spLocks noChangeArrowheads="1"/>
          </p:cNvSpPr>
          <p:nvPr/>
        </p:nvSpPr>
        <p:spPr bwMode="auto">
          <a:xfrm>
            <a:off x="7065963" y="3689350"/>
            <a:ext cx="819150" cy="244475"/>
          </a:xfrm>
          <a:prstGeom prst="rect">
            <a:avLst/>
          </a:prstGeom>
          <a:noFill/>
          <a:ln w="9525" algn="ctr">
            <a:noFill/>
            <a:miter lim="800000"/>
            <a:headEnd/>
            <a:tailEnd/>
          </a:ln>
          <a:effectLst/>
        </p:spPr>
        <p:txBody>
          <a:bodyPr wrap="none">
            <a:spAutoFit/>
          </a:bodyPr>
          <a:lstStyle/>
          <a:p>
            <a:pPr latinLnBrk="1">
              <a:defRPr/>
            </a:pPr>
            <a:r>
              <a:rPr lang="zh-CN" altLang="en-US" sz="1000" b="1">
                <a:solidFill>
                  <a:srgbClr val="333333"/>
                </a:solidFill>
                <a:effectLst>
                  <a:outerShdw blurRad="38100" dist="38100" dir="2700000" algn="tl">
                    <a:srgbClr val="C0C0C0"/>
                  </a:outerShdw>
                </a:effectLst>
                <a:ea typeface="宋体" pitchFamily="2" charset="-122"/>
              </a:rPr>
              <a:t>深圳、惠州</a:t>
            </a:r>
          </a:p>
        </p:txBody>
      </p:sp>
      <p:pic>
        <p:nvPicPr>
          <p:cNvPr id="18467" name="Picture 45" descr="BYD LOGO"/>
          <p:cNvPicPr>
            <a:picLocks noChangeAspect="1" noChangeArrowheads="1"/>
          </p:cNvPicPr>
          <p:nvPr/>
        </p:nvPicPr>
        <p:blipFill>
          <a:blip r:embed="rId4" cstate="print"/>
          <a:srcRect/>
          <a:stretch>
            <a:fillRect/>
          </a:stretch>
        </p:blipFill>
        <p:spPr bwMode="auto">
          <a:xfrm>
            <a:off x="6948488" y="3716338"/>
            <a:ext cx="215900" cy="131762"/>
          </a:xfrm>
          <a:prstGeom prst="rect">
            <a:avLst/>
          </a:prstGeom>
          <a:noFill/>
          <a:ln w="9525">
            <a:noFill/>
            <a:miter lim="800000"/>
            <a:headEnd/>
            <a:tailEnd/>
          </a:ln>
        </p:spPr>
      </p:pic>
      <p:sp>
        <p:nvSpPr>
          <p:cNvPr id="252976" name="Text Box 48"/>
          <p:cNvSpPr txBox="1">
            <a:spLocks noChangeArrowheads="1"/>
          </p:cNvSpPr>
          <p:nvPr/>
        </p:nvSpPr>
        <p:spPr bwMode="auto">
          <a:xfrm>
            <a:off x="6877050" y="3573463"/>
            <a:ext cx="412750" cy="228600"/>
          </a:xfrm>
          <a:prstGeom prst="rect">
            <a:avLst/>
          </a:prstGeom>
          <a:noFill/>
          <a:ln w="9525" algn="ctr">
            <a:noFill/>
            <a:miter lim="800000"/>
            <a:headEnd/>
            <a:tailEnd/>
          </a:ln>
          <a:effectLst/>
        </p:spPr>
        <p:txBody>
          <a:bodyPr wrap="none">
            <a:spAutoFit/>
          </a:bodyPr>
          <a:lstStyle/>
          <a:p>
            <a:pPr latinLnBrk="1">
              <a:defRPr/>
            </a:pPr>
            <a:r>
              <a:rPr lang="zh-CN" altLang="en-US" sz="900" b="1">
                <a:solidFill>
                  <a:srgbClr val="333333"/>
                </a:solidFill>
                <a:effectLst>
                  <a:outerShdw blurRad="38100" dist="38100" dir="2700000" algn="tl">
                    <a:srgbClr val="C0C0C0"/>
                  </a:outerShdw>
                </a:effectLst>
                <a:ea typeface="宋体" pitchFamily="2" charset="-122"/>
              </a:rPr>
              <a:t>韶关</a:t>
            </a:r>
          </a:p>
        </p:txBody>
      </p:sp>
      <p:sp>
        <p:nvSpPr>
          <p:cNvPr id="18470" name="灯片编号占位符 3"/>
          <p:cNvSpPr>
            <a:spLocks noGrp="1"/>
          </p:cNvSpPr>
          <p:nvPr>
            <p:ph type="sldNum" sz="quarter" idx="10"/>
          </p:nvPr>
        </p:nvSpPr>
        <p:spPr>
          <a:noFill/>
        </p:spPr>
        <p:txBody>
          <a:bodyPr/>
          <a:lstStyle/>
          <a:p>
            <a:fld id="{7AB8B6AD-11A0-48B1-B22D-F5DFF3AEEF88}" type="slidenum">
              <a:rPr lang="zh-CN" altLang="en-US" smtClean="0">
                <a:ea typeface="宋体" charset="-122"/>
              </a:rPr>
              <a:pPr/>
              <a:t>24</a:t>
            </a:fld>
            <a:endParaRPr lang="en-US" altLang="zh-CN" smtClean="0">
              <a:ea typeface="宋体" charset="-122"/>
            </a:endParaRPr>
          </a:p>
        </p:txBody>
      </p:sp>
      <p:sp>
        <p:nvSpPr>
          <p:cNvPr id="38" name="Text Box 56"/>
          <p:cNvSpPr txBox="1">
            <a:spLocks noChangeArrowheads="1"/>
          </p:cNvSpPr>
          <p:nvPr/>
        </p:nvSpPr>
        <p:spPr bwMode="auto">
          <a:xfrm>
            <a:off x="0" y="836712"/>
            <a:ext cx="2376264" cy="523220"/>
          </a:xfrm>
          <a:prstGeom prst="rect">
            <a:avLst/>
          </a:prstGeom>
          <a:noFill/>
          <a:ln w="9525" algn="ctr">
            <a:noFill/>
            <a:miter lim="800000"/>
            <a:headEnd/>
            <a:tailEnd/>
          </a:ln>
        </p:spPr>
        <p:txBody>
          <a:bodyPr wrap="square">
            <a:spAutoFit/>
          </a:bodyPr>
          <a:lstStyle/>
          <a:p>
            <a:pPr algn="r" eaLnBrk="0" hangingPunct="0"/>
            <a:r>
              <a:rPr lang="zh-CN" altLang="en-US" sz="2800" b="1" dirty="0" smtClean="0">
                <a:solidFill>
                  <a:srgbClr val="000000"/>
                </a:solidFill>
                <a:ea typeface="宋体" charset="-122"/>
              </a:rPr>
              <a:t>全球布局</a:t>
            </a:r>
            <a:endParaRPr lang="en-US" altLang="zh-CN" sz="2800" b="1" dirty="0">
              <a:solidFill>
                <a:srgbClr val="000000"/>
              </a:solidFill>
              <a:ea typeface="宋体" charset="-122"/>
            </a:endParaRPr>
          </a:p>
        </p:txBody>
      </p:sp>
      <p:sp>
        <p:nvSpPr>
          <p:cNvPr id="39"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9"/>
          <p:cNvGrpSpPr>
            <a:grpSpLocks/>
          </p:cNvGrpSpPr>
          <p:nvPr/>
        </p:nvGrpSpPr>
        <p:grpSpPr bwMode="auto">
          <a:xfrm>
            <a:off x="2195736" y="2636912"/>
            <a:ext cx="5043487" cy="530225"/>
            <a:chOff x="1239" y="1200"/>
            <a:chExt cx="3177" cy="334"/>
          </a:xfrm>
        </p:grpSpPr>
        <p:sp>
          <p:nvSpPr>
            <p:cNvPr id="4" name="Line 46"/>
            <p:cNvSpPr>
              <a:spLocks noChangeShapeType="1"/>
            </p:cNvSpPr>
            <p:nvPr/>
          </p:nvSpPr>
          <p:spPr bwMode="auto">
            <a:xfrm>
              <a:off x="1392" y="14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5" name="Group 47"/>
            <p:cNvGrpSpPr>
              <a:grpSpLocks/>
            </p:cNvGrpSpPr>
            <p:nvPr/>
          </p:nvGrpSpPr>
          <p:grpSpPr bwMode="auto">
            <a:xfrm>
              <a:off x="1239" y="1419"/>
              <a:ext cx="115" cy="115"/>
              <a:chOff x="1239" y="1515"/>
              <a:chExt cx="115" cy="115"/>
            </a:xfrm>
          </p:grpSpPr>
          <p:sp>
            <p:nvSpPr>
              <p:cNvPr id="7"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8"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wrap="none" anchor="ctr"/>
              <a:lstStyle/>
              <a:p>
                <a:endParaRPr lang="zh-CN" altLang="en-US">
                  <a:ea typeface="宋体" charset="-122"/>
                </a:endParaRPr>
              </a:p>
            </p:txBody>
          </p:sp>
        </p:grpSp>
        <p:sp>
          <p:nvSpPr>
            <p:cNvPr id="6" name="Text Box 50"/>
            <p:cNvSpPr txBox="1">
              <a:spLocks noChangeArrowheads="1"/>
            </p:cNvSpPr>
            <p:nvPr/>
          </p:nvSpPr>
          <p:spPr bwMode="auto">
            <a:xfrm>
              <a:off x="2237" y="1200"/>
              <a:ext cx="1426" cy="291"/>
            </a:xfrm>
            <a:prstGeom prst="rect">
              <a:avLst/>
            </a:prstGeom>
            <a:noFill/>
            <a:ln w="9525" algn="ctr">
              <a:noFill/>
              <a:miter lim="800000"/>
              <a:headEnd/>
              <a:tailEnd/>
            </a:ln>
          </p:spPr>
          <p:txBody>
            <a:bodyPr wrap="none">
              <a:spAutoFit/>
            </a:bodyPr>
            <a:lstStyle/>
            <a:p>
              <a:pPr algn="l" eaLnBrk="0" hangingPunct="0"/>
              <a:r>
                <a:rPr lang="en-US" altLang="zh-CN" sz="2400" dirty="0" smtClean="0">
                  <a:solidFill>
                    <a:srgbClr val="000000"/>
                  </a:solidFill>
                  <a:ea typeface="宋体" charset="-122"/>
                </a:rPr>
                <a:t>3.</a:t>
              </a:r>
              <a:r>
                <a:rPr lang="zh-CN" altLang="en-US" sz="2400" dirty="0" smtClean="0">
                  <a:solidFill>
                    <a:srgbClr val="000000"/>
                  </a:solidFill>
                  <a:ea typeface="宋体" charset="-122"/>
                </a:rPr>
                <a:t>做好持久经营</a:t>
              </a:r>
              <a:endParaRPr lang="en-US" altLang="zh-CN" sz="2400" dirty="0">
                <a:solidFill>
                  <a:srgbClr val="000000"/>
                </a:solidFill>
                <a:ea typeface="宋体" charset="-122"/>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26</a:t>
            </a:fld>
            <a:endParaRPr lang="en-US" altLang="zh-CN" smtClean="0">
              <a:ea typeface="宋体" charset="-122"/>
            </a:endParaRPr>
          </a:p>
        </p:txBody>
      </p:sp>
      <p:sp>
        <p:nvSpPr>
          <p:cNvPr id="3" name="Text Box 56"/>
          <p:cNvSpPr txBox="1">
            <a:spLocks noChangeArrowheads="1"/>
          </p:cNvSpPr>
          <p:nvPr/>
        </p:nvSpPr>
        <p:spPr bwMode="auto">
          <a:xfrm>
            <a:off x="6767736" y="260648"/>
            <a:ext cx="2376264"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持久才是王道</a:t>
            </a:r>
            <a:endParaRPr lang="en-US" altLang="zh-CN" sz="2800" b="1" dirty="0">
              <a:solidFill>
                <a:srgbClr val="000000"/>
              </a:solidFill>
              <a:ea typeface="宋体" charset="-122"/>
            </a:endParaRPr>
          </a:p>
        </p:txBody>
      </p:sp>
      <p:sp>
        <p:nvSpPr>
          <p:cNvPr id="4" name="TextBox 3"/>
          <p:cNvSpPr txBox="1"/>
          <p:nvPr/>
        </p:nvSpPr>
        <p:spPr>
          <a:xfrm>
            <a:off x="827584" y="1556792"/>
            <a:ext cx="7704856" cy="1785104"/>
          </a:xfrm>
          <a:prstGeom prst="rect">
            <a:avLst/>
          </a:prstGeom>
          <a:noFill/>
        </p:spPr>
        <p:txBody>
          <a:bodyPr wrap="square" rtlCol="0">
            <a:spAutoFit/>
          </a:bodyPr>
          <a:lstStyle/>
          <a:p>
            <a:r>
              <a:rPr lang="zh-CN" altLang="en-US" sz="2200" b="1" dirty="0" smtClean="0"/>
              <a:t>案例</a:t>
            </a:r>
            <a:r>
              <a:rPr lang="en-US" altLang="zh-CN" sz="2200" b="1" dirty="0" smtClean="0"/>
              <a:t>:</a:t>
            </a:r>
          </a:p>
          <a:p>
            <a:r>
              <a:rPr lang="zh-CN" altLang="en-US" sz="2200" b="1" dirty="0" smtClean="0"/>
              <a:t>   </a:t>
            </a:r>
            <a:endParaRPr lang="en-US" altLang="zh-CN" sz="2200" b="1" dirty="0" smtClean="0"/>
          </a:p>
          <a:p>
            <a:r>
              <a:rPr lang="en-US" altLang="zh-CN" sz="2200" b="1" dirty="0" smtClean="0"/>
              <a:t>   </a:t>
            </a:r>
            <a:r>
              <a:rPr lang="zh-CN" altLang="en-US" sz="2200" b="1" dirty="0" smtClean="0"/>
              <a:t>    取两家汽车</a:t>
            </a:r>
            <a:r>
              <a:rPr lang="en-US" altLang="zh-CN" sz="2200" b="1" dirty="0" smtClean="0"/>
              <a:t>4S</a:t>
            </a:r>
            <a:r>
              <a:rPr lang="zh-CN" altLang="en-US" sz="2200" b="1" dirty="0" smtClean="0"/>
              <a:t>店代理商净利数据报表做对比</a:t>
            </a:r>
            <a:r>
              <a:rPr lang="en-US" altLang="zh-CN" sz="2200" b="1" dirty="0" smtClean="0"/>
              <a:t>,</a:t>
            </a:r>
            <a:r>
              <a:rPr lang="zh-CN" altLang="en-US" sz="2200" b="1" dirty="0" smtClean="0"/>
              <a:t>一家</a:t>
            </a:r>
            <a:r>
              <a:rPr lang="en-US" altLang="zh-CN" sz="2200" b="1" dirty="0" smtClean="0"/>
              <a:t>8</a:t>
            </a:r>
            <a:r>
              <a:rPr lang="zh-CN" altLang="en-US" sz="2200" b="1" dirty="0" smtClean="0"/>
              <a:t>年持续做一个品牌</a:t>
            </a:r>
            <a:r>
              <a:rPr lang="en-US" altLang="zh-CN" sz="2200" b="1" dirty="0" smtClean="0"/>
              <a:t>,</a:t>
            </a:r>
            <a:r>
              <a:rPr lang="zh-CN" altLang="en-US" sz="2200" b="1" dirty="0" smtClean="0"/>
              <a:t>另一家</a:t>
            </a:r>
            <a:r>
              <a:rPr lang="en-US" altLang="zh-CN" sz="2200" b="1" dirty="0" smtClean="0"/>
              <a:t>8</a:t>
            </a:r>
            <a:r>
              <a:rPr lang="zh-CN" altLang="en-US" sz="2200" b="1" dirty="0" smtClean="0"/>
              <a:t>年中的三年更换了个品牌</a:t>
            </a:r>
            <a:endParaRPr lang="en-US" altLang="zh-CN" sz="2200" b="1" dirty="0" smtClean="0"/>
          </a:p>
          <a:p>
            <a:r>
              <a:rPr lang="en-US" altLang="zh-CN" sz="2200" b="1"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27</a:t>
            </a:fld>
            <a:endParaRPr lang="en-US" altLang="zh-CN" smtClean="0">
              <a:ea typeface="宋体" charset="-122"/>
            </a:endParaRPr>
          </a:p>
        </p:txBody>
      </p:sp>
      <p:graphicFrame>
        <p:nvGraphicFramePr>
          <p:cNvPr id="4" name="表格 3"/>
          <p:cNvGraphicFramePr>
            <a:graphicFrameLocks noGrp="1"/>
          </p:cNvGraphicFramePr>
          <p:nvPr/>
        </p:nvGraphicFramePr>
        <p:xfrm>
          <a:off x="0" y="764704"/>
          <a:ext cx="9144000" cy="5462096"/>
        </p:xfrm>
        <a:graphic>
          <a:graphicData uri="http://schemas.openxmlformats.org/drawingml/2006/table">
            <a:tbl>
              <a:tblPr/>
              <a:tblGrid>
                <a:gridCol w="997527"/>
                <a:gridCol w="1038902"/>
                <a:gridCol w="1112398"/>
                <a:gridCol w="1173790"/>
                <a:gridCol w="748146"/>
                <a:gridCol w="748146"/>
                <a:gridCol w="1828800"/>
                <a:gridCol w="1496291"/>
              </a:tblGrid>
              <a:tr h="382268">
                <a:tc gridSpan="8">
                  <a:txBody>
                    <a:bodyPr/>
                    <a:lstStyle/>
                    <a:p>
                      <a:pPr algn="ctr" fontAlgn="ctr"/>
                      <a:r>
                        <a:rPr lang="zh-CN" altLang="en-US" sz="1400" b="1" i="0" u="none" strike="noStrike" baseline="0" dirty="0">
                          <a:latin typeface="宋体" pitchFamily="2" charset="-122"/>
                          <a:ea typeface="宋体" pitchFamily="2" charset="-122"/>
                        </a:rPr>
                        <a:t>销售服务店（</a:t>
                      </a:r>
                      <a:r>
                        <a:rPr lang="en-US" altLang="zh-CN" sz="1400" b="1" i="0" u="none" strike="noStrike" baseline="0" dirty="0">
                          <a:latin typeface="宋体" pitchFamily="2" charset="-122"/>
                          <a:ea typeface="宋体" pitchFamily="2" charset="-122"/>
                        </a:rPr>
                        <a:t>4S</a:t>
                      </a:r>
                      <a:r>
                        <a:rPr lang="zh-CN" altLang="en-US" sz="1400" b="1" i="0" u="none" strike="noStrike" baseline="0" dirty="0" smtClean="0">
                          <a:latin typeface="宋体" pitchFamily="2" charset="-122"/>
                          <a:ea typeface="宋体" pitchFamily="2" charset="-122"/>
                        </a:rPr>
                        <a:t>）运营费</a:t>
                      </a:r>
                      <a:r>
                        <a:rPr lang="zh-CN" altLang="en-US" sz="1400" b="1" i="0" u="none" strike="noStrike" baseline="0" dirty="0">
                          <a:latin typeface="宋体" pitchFamily="2" charset="-122"/>
                          <a:ea typeface="宋体" pitchFamily="2" charset="-122"/>
                        </a:rPr>
                        <a:t>用利润估算表</a:t>
                      </a:r>
                    </a:p>
                  </a:txBody>
                  <a:tcPr marL="5993" marR="5993" marT="5993"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1716">
                <a:tc gridSpan="8">
                  <a:txBody>
                    <a:bodyPr/>
                    <a:lstStyle/>
                    <a:p>
                      <a:pPr algn="l" fontAlgn="ctr"/>
                      <a:r>
                        <a:rPr lang="zh-CN" altLang="en-US" sz="1400" b="1" i="0" u="none" strike="noStrike" baseline="0" dirty="0">
                          <a:latin typeface="宋体" pitchFamily="2" charset="-122"/>
                          <a:ea typeface="宋体" pitchFamily="2" charset="-122"/>
                        </a:rPr>
                        <a:t>说明：  本表编制依据为预估：月销量</a:t>
                      </a:r>
                      <a:r>
                        <a:rPr lang="en-US" altLang="zh-CN" sz="1400" b="1" i="0" u="none" strike="noStrike" baseline="0" dirty="0">
                          <a:latin typeface="宋体" pitchFamily="2" charset="-122"/>
                          <a:ea typeface="宋体" pitchFamily="2" charset="-122"/>
                        </a:rPr>
                        <a:t>60</a:t>
                      </a:r>
                      <a:r>
                        <a:rPr lang="zh-CN" altLang="en-US" sz="1400" b="1" i="0" u="none" strike="noStrike" baseline="0" dirty="0">
                          <a:latin typeface="宋体" pitchFamily="2" charset="-122"/>
                          <a:ea typeface="宋体" pitchFamily="2" charset="-122"/>
                        </a:rPr>
                        <a:t>辆</a:t>
                      </a:r>
                    </a:p>
                  </a:txBody>
                  <a:tcPr marL="5993" marR="5993" marT="5993"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1716">
                <a:tc gridSpan="2">
                  <a:txBody>
                    <a:bodyPr/>
                    <a:lstStyle/>
                    <a:p>
                      <a:pPr algn="l" fontAlgn="ctr"/>
                      <a:endParaRPr lang="zh-CN" altLang="en-US" sz="1140" b="1" i="0" u="none" strike="noStrike" baseline="0" dirty="0">
                        <a:latin typeface="宋体"/>
                      </a:endParaRPr>
                    </a:p>
                  </a:txBody>
                  <a:tcPr marL="5993" marR="5993" marT="5993" marB="0" anchor="ctr">
                    <a:lnL>
                      <a:noFill/>
                    </a:lnL>
                    <a:lnR>
                      <a:noFill/>
                    </a:lnR>
                    <a:lnT>
                      <a:noFill/>
                    </a:lnT>
                    <a:lnB>
                      <a:noFill/>
                    </a:lnB>
                  </a:tcPr>
                </a:tc>
                <a:tc hMerge="1">
                  <a:txBody>
                    <a:bodyPr/>
                    <a:lstStyle/>
                    <a:p>
                      <a:endParaRPr lang="zh-CN" altLang="en-US"/>
                    </a:p>
                  </a:txBody>
                  <a:tcPr/>
                </a:tc>
                <a:tc gridSpan="6">
                  <a:txBody>
                    <a:bodyPr/>
                    <a:lstStyle/>
                    <a:p>
                      <a:pPr algn="l" fontAlgn="ctr"/>
                      <a:r>
                        <a:rPr lang="zh-CN" altLang="en-US" sz="1400" b="1" i="0" u="none" strike="noStrike" baseline="0" dirty="0">
                          <a:latin typeface="宋体" pitchFamily="2" charset="-122"/>
                          <a:ea typeface="宋体" pitchFamily="2" charset="-122"/>
                        </a:rPr>
                        <a:t>销量参考城市规模、</a:t>
                      </a:r>
                      <a:r>
                        <a:rPr lang="en-US" altLang="zh-CN" sz="1400" b="1" i="0" u="none" strike="noStrike" baseline="0" dirty="0">
                          <a:latin typeface="宋体" pitchFamily="2" charset="-122"/>
                          <a:ea typeface="宋体" pitchFamily="2" charset="-122"/>
                        </a:rPr>
                        <a:t>4S</a:t>
                      </a:r>
                      <a:r>
                        <a:rPr lang="zh-CN" altLang="en-US" sz="1400" b="1" i="0" u="none" strike="noStrike" baseline="0" dirty="0">
                          <a:latin typeface="宋体" pitchFamily="2" charset="-122"/>
                          <a:ea typeface="宋体" pitchFamily="2" charset="-122"/>
                        </a:rPr>
                        <a:t>的规模及数量、同类产品的销量，店面规划位置</a:t>
                      </a:r>
                    </a:p>
                  </a:txBody>
                  <a:tcPr marL="5993" marR="5993" marT="5993"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5814">
                <a:tc gridSpan="8">
                  <a:txBody>
                    <a:bodyPr/>
                    <a:lstStyle/>
                    <a:p>
                      <a:pPr algn="l" fontAlgn="ctr"/>
                      <a:r>
                        <a:rPr lang="zh-CN" altLang="en-US" sz="1400" b="1" i="0" u="none" strike="noStrike" baseline="0" dirty="0">
                          <a:latin typeface="宋体" pitchFamily="2" charset="-122"/>
                          <a:ea typeface="宋体" pitchFamily="2" charset="-122"/>
                        </a:rPr>
                        <a:t>         </a:t>
                      </a:r>
                      <a:r>
                        <a:rPr lang="zh-CN" altLang="en-US" sz="1400" b="1" i="0" u="none" strike="noStrike" baseline="0" dirty="0" smtClean="0">
                          <a:latin typeface="宋体" pitchFamily="2" charset="-122"/>
                          <a:ea typeface="宋体" pitchFamily="2" charset="-122"/>
                        </a:rPr>
                        <a:t>每</a:t>
                      </a:r>
                      <a:r>
                        <a:rPr lang="zh-CN" altLang="en-US" sz="1400" b="1" i="0" u="none" strike="noStrike" baseline="0" dirty="0">
                          <a:latin typeface="宋体" pitchFamily="2" charset="-122"/>
                          <a:ea typeface="宋体" pitchFamily="2" charset="-122"/>
                        </a:rPr>
                        <a:t>辆车的销售毛利初步估计为￥</a:t>
                      </a:r>
                      <a:r>
                        <a:rPr lang="en-US" altLang="zh-CN" sz="1400" b="1" i="0" u="none" strike="noStrike" baseline="0" dirty="0">
                          <a:latin typeface="宋体" pitchFamily="2" charset="-122"/>
                          <a:ea typeface="宋体" pitchFamily="2" charset="-122"/>
                        </a:rPr>
                        <a:t>7,000.00</a:t>
                      </a:r>
                      <a:r>
                        <a:rPr lang="zh-CN" altLang="en-US" sz="1400" b="1" i="0" u="none" strike="noStrike" baseline="0" dirty="0">
                          <a:latin typeface="宋体" pitchFamily="2" charset="-122"/>
                          <a:ea typeface="宋体" pitchFamily="2" charset="-122"/>
                        </a:rPr>
                        <a:t>元</a:t>
                      </a:r>
                    </a:p>
                  </a:txBody>
                  <a:tcPr marL="5993" marR="5993" marT="5993"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5814">
                <a:tc>
                  <a:txBody>
                    <a:bodyPr/>
                    <a:lstStyle/>
                    <a:p>
                      <a:pPr algn="ctr" fontAlgn="ctr"/>
                      <a:r>
                        <a:rPr lang="zh-CN" altLang="en-US" sz="1400" b="1" i="0" u="none" strike="noStrike" baseline="0" dirty="0">
                          <a:solidFill>
                            <a:srgbClr val="FFFFFF"/>
                          </a:solidFill>
                          <a:latin typeface="宋体"/>
                        </a:rPr>
                        <a:t>建店规模</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c gridSpan="2">
                  <a:txBody>
                    <a:bodyPr/>
                    <a:lstStyle/>
                    <a:p>
                      <a:pPr algn="ctr" fontAlgn="ctr"/>
                      <a:r>
                        <a:rPr lang="zh-CN" altLang="en-US" sz="1400" b="1" i="0" u="none" strike="noStrike" baseline="0" dirty="0">
                          <a:solidFill>
                            <a:srgbClr val="FFFFFF"/>
                          </a:solidFill>
                          <a:latin typeface="宋体"/>
                        </a:rPr>
                        <a:t>项目</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c hMerge="1">
                  <a:txBody>
                    <a:bodyPr/>
                    <a:lstStyle/>
                    <a:p>
                      <a:pPr algn="ctr" fontAlgn="ctr"/>
                      <a:endParaRPr lang="zh-CN" altLang="en-US" sz="900" b="1" i="0" u="none" strike="noStrike" baseline="0" dirty="0">
                        <a:solidFill>
                          <a:srgbClr val="FFFFFF"/>
                        </a:solidFill>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zh-CN" altLang="en-US" sz="1400" b="1" i="0" u="none" strike="noStrike" baseline="0" dirty="0">
                          <a:solidFill>
                            <a:srgbClr val="FFFFFF"/>
                          </a:solidFill>
                          <a:latin typeface="宋体"/>
                        </a:rPr>
                        <a:t>单位收支</a:t>
                      </a:r>
                      <a:r>
                        <a:rPr lang="zh-CN" altLang="en-US" sz="1400" b="1" i="0" u="none" strike="noStrike" baseline="0" dirty="0">
                          <a:solidFill>
                            <a:srgbClr val="FFFFFF"/>
                          </a:solidFill>
                          <a:latin typeface="Times New Roman"/>
                        </a:rPr>
                        <a:t>         </a:t>
                      </a:r>
                      <a:r>
                        <a:rPr lang="zh-CN" altLang="en-US" sz="1400" b="1" i="0" u="none" strike="noStrike" baseline="0" dirty="0" smtClean="0">
                          <a:solidFill>
                            <a:srgbClr val="FFFFFF"/>
                          </a:solidFill>
                          <a:latin typeface="宋体"/>
                        </a:rPr>
                        <a:t>（元</a:t>
                      </a:r>
                      <a:r>
                        <a:rPr lang="zh-CN" altLang="en-US" sz="1400" b="1" i="0" u="none" strike="noStrike" baseline="0" dirty="0">
                          <a:solidFill>
                            <a:srgbClr val="FFFFFF"/>
                          </a:solidFill>
                          <a:latin typeface="宋体"/>
                        </a:rPr>
                        <a:t>）</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zh-CN" altLang="en-US" sz="1400" b="1" i="0" u="none" strike="noStrike" baseline="0">
                          <a:solidFill>
                            <a:srgbClr val="FFFFFF"/>
                          </a:solidFill>
                          <a:latin typeface="宋体"/>
                        </a:rPr>
                        <a:t>数量</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zh-CN" altLang="en-US" sz="1400" b="1" i="0" u="none" strike="noStrike" baseline="0">
                          <a:solidFill>
                            <a:srgbClr val="FFFFFF"/>
                          </a:solidFill>
                          <a:latin typeface="宋体"/>
                        </a:rPr>
                        <a:t>单位</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zh-CN" altLang="en-US" sz="1400" b="1" i="0" u="none" strike="noStrike" baseline="0" dirty="0">
                          <a:solidFill>
                            <a:srgbClr val="FFFFFF"/>
                          </a:solidFill>
                          <a:latin typeface="宋体"/>
                        </a:rPr>
                        <a:t>本月收支                      </a:t>
                      </a:r>
                      <a:r>
                        <a:rPr lang="zh-CN" altLang="en-US" sz="1400" b="1" i="0" u="none" strike="noStrike" baseline="0" dirty="0" smtClean="0">
                          <a:solidFill>
                            <a:srgbClr val="FFFFFF"/>
                          </a:solidFill>
                          <a:latin typeface="宋体"/>
                        </a:rPr>
                        <a:t>（元</a:t>
                      </a:r>
                      <a:r>
                        <a:rPr lang="zh-CN" altLang="en-US" sz="1400" b="1" i="0" u="none" strike="noStrike" baseline="0" dirty="0">
                          <a:solidFill>
                            <a:srgbClr val="FFFFFF"/>
                          </a:solidFill>
                          <a:latin typeface="宋体"/>
                        </a:rPr>
                        <a:t>）</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c>
                  <a:txBody>
                    <a:bodyPr/>
                    <a:lstStyle/>
                    <a:p>
                      <a:pPr algn="ctr" fontAlgn="ctr"/>
                      <a:r>
                        <a:rPr lang="zh-CN" altLang="en-US" sz="1400" b="1" i="0" u="none" strike="noStrike" baseline="0" dirty="0">
                          <a:solidFill>
                            <a:srgbClr val="FFFFFF"/>
                          </a:solidFill>
                          <a:latin typeface="宋体"/>
                        </a:rPr>
                        <a:t>本年累计            </a:t>
                      </a:r>
                      <a:r>
                        <a:rPr lang="zh-CN" altLang="en-US" sz="1400" b="1" i="0" u="none" strike="noStrike" baseline="0" dirty="0" smtClean="0">
                          <a:solidFill>
                            <a:srgbClr val="FFFFFF"/>
                          </a:solidFill>
                          <a:latin typeface="宋体"/>
                        </a:rPr>
                        <a:t>（元</a:t>
                      </a:r>
                      <a:r>
                        <a:rPr lang="zh-CN" altLang="en-US" sz="1400" b="1" i="0" u="none" strike="noStrike" baseline="0" dirty="0">
                          <a:solidFill>
                            <a:srgbClr val="FFFFFF"/>
                          </a:solidFill>
                          <a:latin typeface="宋体"/>
                        </a:rPr>
                        <a:t>）</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99"/>
                    </a:solidFill>
                  </a:tcPr>
                </a:tc>
              </a:tr>
              <a:tr h="223754">
                <a:tc rowSpan="13">
                  <a:txBody>
                    <a:bodyPr/>
                    <a:lstStyle/>
                    <a:p>
                      <a:pPr algn="ctr" fontAlgn="ctr"/>
                      <a:r>
                        <a:rPr lang="en-US" sz="1400" b="1" i="0" u="none" strike="noStrike" baseline="0">
                          <a:latin typeface="Times New Roman"/>
                        </a:rPr>
                        <a:t>4s-b</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ctr"/>
                      <a:r>
                        <a:rPr lang="zh-CN" altLang="en-US" sz="1400" b="1" i="0" u="none" strike="noStrike" baseline="0" dirty="0">
                          <a:latin typeface="宋体"/>
                        </a:rPr>
                        <a:t>销售毛利</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dirty="0">
                          <a:latin typeface="宋体"/>
                        </a:rPr>
                        <a:t>7,000.00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zh-CN" sz="1400" b="1" i="0" u="none" strike="noStrike" baseline="0">
                          <a:latin typeface="宋体"/>
                        </a:rPr>
                        <a:t>60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zh-CN" altLang="en-US" sz="1400" b="1" i="0" u="none" strike="noStrike" baseline="0">
                          <a:latin typeface="宋体"/>
                        </a:rPr>
                        <a:t>辆</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dirty="0">
                          <a:latin typeface="宋体"/>
                        </a:rPr>
                        <a:t>420,000.00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a:latin typeface="宋体"/>
                        </a:rPr>
                        <a:t>5,040,000.00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98169">
                <a:tc vMerge="1">
                  <a:txBody>
                    <a:bodyPr/>
                    <a:lstStyle/>
                    <a:p>
                      <a:endParaRPr lang="zh-CN" altLang="en-US"/>
                    </a:p>
                  </a:txBody>
                  <a:tcPr/>
                </a:tc>
                <a:tc gridSpan="2">
                  <a:txBody>
                    <a:bodyPr/>
                    <a:lstStyle/>
                    <a:p>
                      <a:pPr algn="l" fontAlgn="ctr"/>
                      <a:r>
                        <a:rPr lang="zh-CN" altLang="en-US" sz="1400" b="1" i="0" u="none" strike="noStrike" baseline="0" dirty="0">
                          <a:latin typeface="宋体"/>
                        </a:rPr>
                        <a:t>维修保养毛利</a:t>
                      </a:r>
                      <a:r>
                        <a:rPr lang="en-US" altLang="zh-CN" sz="1400" b="1" i="0" u="none" strike="noStrike" baseline="0" dirty="0">
                          <a:latin typeface="宋体"/>
                        </a:rPr>
                        <a:t>(</a:t>
                      </a:r>
                      <a:r>
                        <a:rPr lang="zh-CN" altLang="en-US" sz="1400" b="1" i="0" u="none" strike="noStrike" baseline="0" dirty="0">
                          <a:latin typeface="宋体"/>
                        </a:rPr>
                        <a:t>单车</a:t>
                      </a:r>
                      <a:r>
                        <a:rPr lang="en-US" altLang="zh-CN" sz="1400" b="1" i="0" u="none" strike="noStrike" baseline="0" dirty="0">
                          <a:latin typeface="宋体"/>
                        </a:rPr>
                        <a:t>)</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l" fontAlgn="ctr"/>
                      <a:endParaRPr lang="en-US" altLang="zh-CN"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dirty="0">
                          <a:latin typeface="宋体"/>
                        </a:rPr>
                        <a:t>300.00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zh-CN" sz="1400" b="1" i="0" u="none" strike="noStrike" baseline="0" dirty="0">
                          <a:latin typeface="宋体"/>
                        </a:rPr>
                        <a:t>900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zh-CN" altLang="en-US" sz="1400" b="1" i="0" u="none" strike="noStrike" baseline="0">
                          <a:latin typeface="宋体"/>
                        </a:rPr>
                        <a:t>辆</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dirty="0">
                          <a:latin typeface="宋体"/>
                        </a:rPr>
                        <a:t>270,000.00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a:latin typeface="宋体"/>
                        </a:rPr>
                        <a:t>3,240,000.00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98169">
                <a:tc vMerge="1">
                  <a:txBody>
                    <a:bodyPr/>
                    <a:lstStyle/>
                    <a:p>
                      <a:endParaRPr lang="zh-CN" altLang="en-US"/>
                    </a:p>
                  </a:txBody>
                  <a:tcPr/>
                </a:tc>
                <a:tc gridSpan="2">
                  <a:txBody>
                    <a:bodyPr/>
                    <a:lstStyle/>
                    <a:p>
                      <a:pPr algn="l" fontAlgn="ctr"/>
                      <a:r>
                        <a:rPr lang="zh-CN" altLang="en-US" sz="1400" b="1" i="0" u="none" strike="noStrike" baseline="0" dirty="0">
                          <a:latin typeface="宋体"/>
                        </a:rPr>
                        <a:t>保险利润（保险费的</a:t>
                      </a:r>
                      <a:r>
                        <a:rPr lang="en-US" altLang="zh-CN" sz="1400" b="1" i="0" u="none" strike="noStrike" baseline="0" dirty="0">
                          <a:latin typeface="宋体"/>
                        </a:rPr>
                        <a:t>20%</a:t>
                      </a:r>
                      <a:r>
                        <a:rPr lang="zh-CN" altLang="en-US" sz="1400" b="1" i="0" u="none" strike="noStrike" baseline="0" dirty="0">
                          <a:latin typeface="宋体"/>
                        </a:rPr>
                        <a:t>）</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dirty="0">
                          <a:latin typeface="宋体"/>
                        </a:rPr>
                        <a:t>700.00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zh-CN" sz="1400" b="1" i="0" u="none" strike="noStrike" baseline="0" dirty="0">
                          <a:latin typeface="宋体"/>
                        </a:rPr>
                        <a:t>60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zh-CN" altLang="en-US" sz="1400" b="1" i="0" u="none" strike="noStrike" baseline="0" dirty="0">
                          <a:latin typeface="宋体"/>
                        </a:rPr>
                        <a:t>辆</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dirty="0">
                          <a:latin typeface="宋体"/>
                        </a:rPr>
                        <a:t>42,000.00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CN" sz="1400" b="1" i="0" u="none" strike="noStrike" baseline="0">
                          <a:latin typeface="宋体"/>
                        </a:rPr>
                        <a:t>504,000.00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3754">
                <a:tc vMerge="1">
                  <a:txBody>
                    <a:bodyPr/>
                    <a:lstStyle/>
                    <a:p>
                      <a:endParaRPr lang="zh-CN" altLang="en-US"/>
                    </a:p>
                  </a:txBody>
                  <a:tcPr/>
                </a:tc>
                <a:tc gridSpan="5">
                  <a:txBody>
                    <a:bodyPr/>
                    <a:lstStyle/>
                    <a:p>
                      <a:pPr algn="l" fontAlgn="ctr"/>
                      <a:r>
                        <a:rPr lang="zh-CN" altLang="en-US" sz="1400" b="1" i="0" u="none" strike="noStrike" baseline="0" dirty="0">
                          <a:latin typeface="宋体"/>
                        </a:rPr>
                        <a:t>营运费用</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dirty="0">
                        <a:latin typeface="宋体"/>
                      </a:endParaRP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400" b="1" i="0" u="none" strike="noStrike" baseline="0" dirty="0">
                          <a:latin typeface="宋体"/>
                        </a:rPr>
                        <a:t>-259,320.00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-3,111,840.00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54">
                <a:tc vMerge="1">
                  <a:txBody>
                    <a:bodyPr/>
                    <a:lstStyle/>
                    <a:p>
                      <a:endParaRPr lang="zh-CN" altLang="en-US"/>
                    </a:p>
                  </a:txBody>
                  <a:tcPr/>
                </a:tc>
                <a:tc gridSpan="2">
                  <a:txBody>
                    <a:bodyPr/>
                    <a:lstStyle/>
                    <a:p>
                      <a:pPr algn="l" fontAlgn="ctr"/>
                      <a:r>
                        <a:rPr lang="zh-CN" altLang="en-US" sz="1400" b="1" i="0" u="none" strike="noStrike" baseline="0" dirty="0" smtClean="0">
                          <a:latin typeface="宋体"/>
                        </a:rPr>
                        <a:t>其</a:t>
                      </a:r>
                      <a:r>
                        <a:rPr lang="zh-CN" altLang="en-US" sz="1400" b="1" i="0" u="none" strike="noStrike" baseline="0" dirty="0">
                          <a:latin typeface="宋体"/>
                        </a:rPr>
                        <a:t>中：人工费</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2,000.00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baseline="0">
                          <a:latin typeface="宋体"/>
                        </a:rPr>
                        <a:t>50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baseline="0" dirty="0">
                          <a:latin typeface="宋体"/>
                        </a:rPr>
                        <a:t>人</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-100,000.00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-1,200,000.00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54">
                <a:tc vMerge="1">
                  <a:txBody>
                    <a:bodyPr/>
                    <a:lstStyle/>
                    <a:p>
                      <a:endParaRPr lang="zh-CN" altLang="en-US"/>
                    </a:p>
                  </a:txBody>
                  <a:tcPr/>
                </a:tc>
                <a:tc gridSpan="2">
                  <a:txBody>
                    <a:bodyPr/>
                    <a:lstStyle/>
                    <a:p>
                      <a:pPr algn="l" fontAlgn="ctr"/>
                      <a:r>
                        <a:rPr lang="zh-CN" altLang="en-US" sz="1400" b="1" i="0" u="none" strike="noStrike" baseline="0" dirty="0" smtClean="0">
                          <a:latin typeface="宋体"/>
                        </a:rPr>
                        <a:t>水</a:t>
                      </a:r>
                      <a:r>
                        <a:rPr lang="zh-CN" altLang="en-US" sz="1400" b="1" i="0" u="none" strike="noStrike" baseline="0" dirty="0">
                          <a:latin typeface="宋体"/>
                        </a:rPr>
                        <a:t>电费</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1,200.00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baseline="0">
                          <a:latin typeface="宋体"/>
                        </a:rPr>
                        <a:t>30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baseline="0" dirty="0">
                          <a:latin typeface="宋体"/>
                        </a:rPr>
                        <a:t>天</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-36,000.00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-432,000.00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54">
                <a:tc vMerge="1">
                  <a:txBody>
                    <a:bodyPr/>
                    <a:lstStyle/>
                    <a:p>
                      <a:endParaRPr lang="zh-CN" altLang="en-US"/>
                    </a:p>
                  </a:txBody>
                  <a:tcPr/>
                </a:tc>
                <a:tc gridSpan="2">
                  <a:txBody>
                    <a:bodyPr/>
                    <a:lstStyle/>
                    <a:p>
                      <a:pPr algn="l" fontAlgn="ctr"/>
                      <a:r>
                        <a:rPr lang="zh-CN" altLang="en-US" sz="1400" b="1" i="0" u="none" strike="noStrike" baseline="0" dirty="0" smtClean="0">
                          <a:latin typeface="宋体"/>
                        </a:rPr>
                        <a:t>场</a:t>
                      </a:r>
                      <a:r>
                        <a:rPr lang="zh-CN" altLang="en-US" sz="1400" b="1" i="0" u="none" strike="noStrike" baseline="0" dirty="0">
                          <a:latin typeface="宋体"/>
                        </a:rPr>
                        <a:t>地租金</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40.00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baseline="0">
                          <a:latin typeface="宋体"/>
                        </a:rPr>
                        <a:t>2400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baseline="0" dirty="0">
                          <a:latin typeface="宋体"/>
                        </a:rPr>
                        <a:t>平方米</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-96,000.00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-1,152,000.00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687">
                <a:tc vMerge="1">
                  <a:txBody>
                    <a:bodyPr/>
                    <a:lstStyle/>
                    <a:p>
                      <a:endParaRPr lang="zh-CN" altLang="en-US"/>
                    </a:p>
                  </a:txBody>
                  <a:tcPr/>
                </a:tc>
                <a:tc gridSpan="2">
                  <a:txBody>
                    <a:bodyPr/>
                    <a:lstStyle/>
                    <a:p>
                      <a:pPr algn="l" fontAlgn="ctr"/>
                      <a:r>
                        <a:rPr lang="zh-CN" altLang="en-US" sz="1400" b="1" i="0" u="none" strike="noStrike" baseline="0">
                          <a:latin typeface="宋体"/>
                        </a:rPr>
                        <a:t>办公费用（电话、传真、网络等）</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10,000.00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baseline="0">
                          <a:latin typeface="宋体"/>
                        </a:rPr>
                        <a:t>1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baseline="0">
                          <a:latin typeface="宋体"/>
                        </a:rPr>
                        <a:t>项</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-10,000.00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a:latin typeface="宋体"/>
                        </a:rPr>
                        <a:t>-120,000.00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205">
                <a:tc vMerge="1">
                  <a:txBody>
                    <a:bodyPr/>
                    <a:lstStyle/>
                    <a:p>
                      <a:endParaRPr lang="zh-CN" altLang="en-US"/>
                    </a:p>
                  </a:txBody>
                  <a:tcPr/>
                </a:tc>
                <a:tc gridSpan="2">
                  <a:txBody>
                    <a:bodyPr/>
                    <a:lstStyle/>
                    <a:p>
                      <a:pPr algn="l" fontAlgn="ctr"/>
                      <a:r>
                        <a:rPr lang="zh-CN" altLang="en-US" sz="1400" b="1" i="0" u="none" strike="noStrike" baseline="0">
                          <a:latin typeface="宋体"/>
                        </a:rPr>
                        <a:t>管理费用（试乘试驾费用、差旅、常用办公设备的维护等）</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20,000.00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baseline="0">
                          <a:latin typeface="宋体"/>
                        </a:rPr>
                        <a:t>1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baseline="0">
                          <a:latin typeface="宋体"/>
                        </a:rPr>
                        <a:t>项</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-20,000.00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-240,000.00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54">
                <a:tc vMerge="1">
                  <a:txBody>
                    <a:bodyPr/>
                    <a:lstStyle/>
                    <a:p>
                      <a:endParaRPr lang="zh-CN" altLang="en-US"/>
                    </a:p>
                  </a:txBody>
                  <a:tcPr/>
                </a:tc>
                <a:tc gridSpan="2">
                  <a:txBody>
                    <a:bodyPr/>
                    <a:lstStyle/>
                    <a:p>
                      <a:pPr algn="l" fontAlgn="ctr"/>
                      <a:r>
                        <a:rPr lang="zh-CN" altLang="en-US" sz="1400" b="1" i="0" u="none" strike="noStrike" baseline="0">
                          <a:latin typeface="宋体"/>
                        </a:rPr>
                        <a:t>财务费用</a:t>
                      </a:r>
                      <a:r>
                        <a:rPr lang="en-US" altLang="zh-CN" sz="1400" b="1" i="0" u="none" strike="noStrike" baseline="0">
                          <a:latin typeface="Times New Roman"/>
                        </a:rPr>
                        <a:t>(</a:t>
                      </a:r>
                      <a:r>
                        <a:rPr lang="zh-CN" altLang="en-US" sz="1400" b="1" i="0" u="none" strike="noStrike" baseline="0">
                          <a:latin typeface="宋体"/>
                        </a:rPr>
                        <a:t>销售毛利的</a:t>
                      </a:r>
                      <a:r>
                        <a:rPr lang="en-US" altLang="zh-CN" sz="1400" b="1" i="0" u="none" strike="noStrike" baseline="0">
                          <a:latin typeface="Times New Roman"/>
                        </a:rPr>
                        <a:t>1</a:t>
                      </a:r>
                      <a:r>
                        <a:rPr lang="zh-CN" altLang="en-US" sz="1400" b="1" i="0" u="none" strike="noStrike" baseline="0">
                          <a:latin typeface="宋体"/>
                        </a:rPr>
                        <a:t>％</a:t>
                      </a:r>
                      <a:r>
                        <a:rPr lang="en-US" altLang="zh-CN" sz="1400" b="1" i="0" u="none" strike="noStrike" baseline="0">
                          <a:latin typeface="Times New Roman"/>
                        </a:rPr>
                        <a:t>)</a:t>
                      </a:r>
                      <a:endParaRPr lang="zh-CN" altLang="en-US" sz="14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7,320.00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baseline="0">
                          <a:latin typeface="宋体"/>
                        </a:rPr>
                        <a:t>1 </a:t>
                      </a:r>
                    </a:p>
                  </a:txBody>
                  <a:tcPr marL="5993" marR="5993" marT="5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baseline="0">
                          <a:latin typeface="宋体"/>
                        </a:rPr>
                        <a:t>项</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-7,320.00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-87,840.00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97">
                <a:tc vMerge="1">
                  <a:txBody>
                    <a:bodyPr/>
                    <a:lstStyle/>
                    <a:p>
                      <a:endParaRPr lang="zh-CN" altLang="en-US"/>
                    </a:p>
                  </a:txBody>
                  <a:tcPr/>
                </a:tc>
                <a:tc gridSpan="5">
                  <a:txBody>
                    <a:bodyPr/>
                    <a:lstStyle/>
                    <a:p>
                      <a:pPr algn="l" fontAlgn="ctr"/>
                      <a:r>
                        <a:rPr lang="zh-CN" altLang="en-US" sz="1400" b="1" i="0" u="none" strike="noStrike" baseline="0" dirty="0">
                          <a:latin typeface="宋体"/>
                        </a:rPr>
                        <a:t>营业利润</a:t>
                      </a:r>
                      <a:r>
                        <a:rPr lang="en-US" altLang="zh-CN" sz="1400" b="1" i="0" u="none" strike="noStrike" baseline="0" dirty="0">
                          <a:latin typeface="宋体"/>
                        </a:rPr>
                        <a:t>(</a:t>
                      </a:r>
                      <a:r>
                        <a:rPr lang="zh-CN" altLang="en-US" sz="1400" b="1" i="0" u="none" strike="noStrike" baseline="0" dirty="0">
                          <a:latin typeface="宋体"/>
                        </a:rPr>
                        <a:t>不包括厂家商务政策反利、税收、广告投入、上牌、精品销售等</a:t>
                      </a:r>
                      <a:r>
                        <a:rPr lang="en-US" altLang="zh-CN" sz="1400" b="1" i="0" u="none" strike="noStrike" baseline="0" dirty="0">
                          <a:latin typeface="宋体"/>
                        </a:rPr>
                        <a:t>)</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altLang="zh-CN"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400" b="1" i="0" u="none" strike="noStrike" baseline="0" dirty="0">
                          <a:latin typeface="宋体"/>
                        </a:rPr>
                        <a:t>435,360.00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5,224,320.00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54">
                <a:tc vMerge="1">
                  <a:txBody>
                    <a:bodyPr/>
                    <a:lstStyle/>
                    <a:p>
                      <a:endParaRPr lang="zh-CN" altLang="en-US"/>
                    </a:p>
                  </a:txBody>
                  <a:tcPr/>
                </a:tc>
                <a:tc gridSpan="5">
                  <a:txBody>
                    <a:bodyPr/>
                    <a:lstStyle/>
                    <a:p>
                      <a:pPr algn="l" fontAlgn="ctr"/>
                      <a:r>
                        <a:rPr lang="zh-CN" altLang="en-US" sz="1400" b="1" i="0" u="none" strike="noStrike" baseline="0" dirty="0">
                          <a:latin typeface="宋体"/>
                        </a:rPr>
                        <a:t>所得税（营业利润的</a:t>
                      </a:r>
                      <a:r>
                        <a:rPr lang="en-US" altLang="zh-CN" sz="1400" b="1" i="0" u="none" strike="noStrike" baseline="0" dirty="0">
                          <a:latin typeface="Times New Roman"/>
                        </a:rPr>
                        <a:t>33</a:t>
                      </a:r>
                      <a:r>
                        <a:rPr lang="zh-CN" altLang="en-US" sz="1400" b="1" i="0" u="none" strike="noStrike" baseline="0" dirty="0">
                          <a:latin typeface="宋体"/>
                        </a:rPr>
                        <a:t>％）</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400" b="1" i="0" u="none" strike="noStrike" baseline="0">
                          <a:latin typeface="宋体"/>
                        </a:rPr>
                        <a:t>-143,668.80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baseline="0" dirty="0">
                          <a:latin typeface="宋体"/>
                        </a:rPr>
                        <a:t>-1,724,025.60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54">
                <a:tc vMerge="1">
                  <a:txBody>
                    <a:bodyPr/>
                    <a:lstStyle/>
                    <a:p>
                      <a:endParaRPr lang="zh-CN" altLang="en-US"/>
                    </a:p>
                  </a:txBody>
                  <a:tcPr/>
                </a:tc>
                <a:tc gridSpan="5">
                  <a:txBody>
                    <a:bodyPr/>
                    <a:lstStyle/>
                    <a:p>
                      <a:pPr algn="l" fontAlgn="ctr"/>
                      <a:r>
                        <a:rPr lang="zh-CN" altLang="en-US" sz="1400" b="1" i="0" u="none" strike="noStrike" baseline="0" dirty="0">
                          <a:latin typeface="宋体"/>
                        </a:rPr>
                        <a:t>净利润</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hMerge="1">
                  <a:txBody>
                    <a:bodyPr/>
                    <a:lstStyle/>
                    <a:p>
                      <a:pPr algn="l" fontAlgn="ctr"/>
                      <a:endParaRPr lang="zh-CN" altLang="en-US" sz="900" b="1" i="0" u="none" strike="noStrike" baseline="0">
                        <a:latin typeface="宋体"/>
                      </a:endParaRP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400" b="1" i="0" u="none" strike="noStrike" baseline="0" dirty="0">
                          <a:latin typeface="宋体"/>
                        </a:rPr>
                        <a:t>291,691.20 </a:t>
                      </a:r>
                    </a:p>
                  </a:txBody>
                  <a:tcPr marL="5993" marR="5993" marT="599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altLang="zh-CN" sz="1400" b="1" i="0" u="none" strike="noStrike" baseline="0" dirty="0">
                          <a:latin typeface="宋体"/>
                        </a:rPr>
                        <a:t>3,500,294.40 </a:t>
                      </a:r>
                    </a:p>
                  </a:txBody>
                  <a:tcPr marL="5993" marR="5993" marT="599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r>
            </a:tbl>
          </a:graphicData>
        </a:graphic>
      </p:graphicFrame>
      <p:sp>
        <p:nvSpPr>
          <p:cNvPr id="6" name="Text Box 56"/>
          <p:cNvSpPr txBox="1">
            <a:spLocks noChangeArrowheads="1"/>
          </p:cNvSpPr>
          <p:nvPr/>
        </p:nvSpPr>
        <p:spPr bwMode="auto">
          <a:xfrm>
            <a:off x="6767736" y="260648"/>
            <a:ext cx="2376264"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持久才是王道</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28</a:t>
            </a:fld>
            <a:endParaRPr lang="en-US" altLang="zh-CN" smtClean="0">
              <a:ea typeface="宋体" charset="-122"/>
            </a:endParaRPr>
          </a:p>
        </p:txBody>
      </p:sp>
      <p:graphicFrame>
        <p:nvGraphicFramePr>
          <p:cNvPr id="3" name="表格 2"/>
          <p:cNvGraphicFramePr>
            <a:graphicFrameLocks noGrp="1"/>
          </p:cNvGraphicFramePr>
          <p:nvPr/>
        </p:nvGraphicFramePr>
        <p:xfrm>
          <a:off x="323526" y="1916832"/>
          <a:ext cx="8820475" cy="4248472"/>
        </p:xfrm>
        <a:graphic>
          <a:graphicData uri="http://schemas.openxmlformats.org/drawingml/2006/table">
            <a:tbl>
              <a:tblPr/>
              <a:tblGrid>
                <a:gridCol w="1334334"/>
                <a:gridCol w="935768"/>
                <a:gridCol w="935768"/>
                <a:gridCol w="935768"/>
                <a:gridCol w="935768"/>
                <a:gridCol w="935768"/>
                <a:gridCol w="2807301"/>
              </a:tblGrid>
              <a:tr h="361801">
                <a:tc>
                  <a:txBody>
                    <a:bodyPr/>
                    <a:lstStyle/>
                    <a:p>
                      <a:pPr algn="ctr" fontAlgn="ctr"/>
                      <a:r>
                        <a:rPr lang="zh-CN" altLang="en-US" sz="1400" b="0" i="0" u="none" strike="noStrike" dirty="0">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0" i="0" u="none" strike="noStrike">
                          <a:latin typeface="宋体"/>
                        </a:rPr>
                        <a:t>第一年</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CN" altLang="en-US" sz="1400" b="0" i="0" u="none" strike="noStrike">
                          <a:latin typeface="宋体"/>
                        </a:rPr>
                        <a:t>第二年</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CN" altLang="en-US" sz="1400" b="0" i="0" u="none" strike="noStrike">
                          <a:latin typeface="宋体"/>
                        </a:rPr>
                        <a:t>第三年</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CN" altLang="en-US" sz="1400" b="0" i="0" u="none" strike="noStrike">
                          <a:latin typeface="宋体"/>
                        </a:rPr>
                        <a:t>第四年</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CN" altLang="en-US" sz="1400" b="0" i="0" u="none" strike="noStrike">
                          <a:latin typeface="宋体"/>
                        </a:rPr>
                        <a:t>第五年</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altLang="zh-CN" sz="1400" b="0" i="0" u="none" strike="noStrike">
                          <a:latin typeface="宋体"/>
                        </a:rPr>
                        <a:t>…</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70171">
                <a:tc>
                  <a:txBody>
                    <a:bodyPr/>
                    <a:lstStyle/>
                    <a:p>
                      <a:pPr algn="ctr" fontAlgn="ctr"/>
                      <a:r>
                        <a:rPr lang="zh-CN" altLang="en-US" sz="1400" b="0" i="0" u="none" strike="noStrike">
                          <a:latin typeface="宋体"/>
                        </a:rPr>
                        <a:t>年销售目标</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0" i="0" u="none" strike="noStrike">
                          <a:latin typeface="宋体"/>
                        </a:rPr>
                        <a:t>300</a:t>
                      </a:r>
                      <a:r>
                        <a:rPr lang="zh-CN" altLang="en-US" sz="1400" b="0" i="0" u="none" strike="noStrike">
                          <a:latin typeface="宋体"/>
                        </a:rPr>
                        <a:t>台</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400</a:t>
                      </a:r>
                      <a:r>
                        <a:rPr lang="zh-CN" altLang="en-US" sz="1400" b="0" i="0" u="none" strike="noStrike">
                          <a:latin typeface="宋体"/>
                        </a:rPr>
                        <a:t>台</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500</a:t>
                      </a:r>
                      <a:r>
                        <a:rPr lang="zh-CN" altLang="en-US" sz="1400" b="0" i="0" u="none" strike="noStrike">
                          <a:latin typeface="宋体"/>
                        </a:rPr>
                        <a:t>台</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600</a:t>
                      </a:r>
                      <a:r>
                        <a:rPr lang="zh-CN" altLang="en-US" sz="1400" b="0" i="0" u="none" strike="noStrike">
                          <a:latin typeface="宋体"/>
                        </a:rPr>
                        <a:t>台</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800</a:t>
                      </a:r>
                      <a:r>
                        <a:rPr lang="zh-CN" altLang="en-US" sz="1400" b="0" i="0" u="none" strike="noStrike">
                          <a:latin typeface="宋体"/>
                        </a:rPr>
                        <a:t>台</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五星级经销商</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931369">
                <a:tc>
                  <a:txBody>
                    <a:bodyPr/>
                    <a:lstStyle/>
                    <a:p>
                      <a:pPr algn="ctr" fontAlgn="ctr"/>
                      <a:r>
                        <a:rPr lang="zh-CN" altLang="en-US" sz="1400" b="0" i="0" u="none" strike="noStrike">
                          <a:latin typeface="宋体"/>
                        </a:rPr>
                        <a:t>销量年终返利</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0" i="0" u="none" strike="noStrike">
                          <a:latin typeface="宋体"/>
                        </a:rPr>
                        <a:t>5%</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dirty="0" smtClean="0">
                          <a:latin typeface="宋体"/>
                        </a:rPr>
                        <a:t>5%</a:t>
                      </a:r>
                      <a:endParaRPr lang="en-US" altLang="zh-CN" sz="1400" b="0" i="0" u="none" strike="noStrike" dirty="0">
                        <a:latin typeface="宋体"/>
                      </a:endParaRP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dirty="0" smtClean="0">
                          <a:latin typeface="宋体"/>
                        </a:rPr>
                        <a:t>6%</a:t>
                      </a:r>
                      <a:endParaRPr lang="en-US" altLang="zh-CN" sz="1400" b="0" i="0" u="none" strike="noStrike" dirty="0">
                        <a:latin typeface="宋体"/>
                      </a:endParaRP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dirty="0" smtClean="0">
                          <a:latin typeface="宋体"/>
                        </a:rPr>
                        <a:t>6%</a:t>
                      </a:r>
                      <a:endParaRPr lang="en-US" altLang="zh-CN" sz="1400" b="0" i="0" u="none" strike="noStrike" dirty="0">
                        <a:latin typeface="宋体"/>
                      </a:endParaRP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dirty="0" smtClean="0">
                          <a:latin typeface="宋体"/>
                        </a:rPr>
                        <a:t>8%</a:t>
                      </a:r>
                      <a:endParaRPr lang="en-US" altLang="zh-CN" sz="1400" b="0" i="0" u="none" strike="noStrike" dirty="0">
                        <a:latin typeface="宋体"/>
                      </a:endParaRP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dirty="0">
                          <a:latin typeface="宋体"/>
                        </a:rPr>
                        <a:t>厂家大规模广宣支持</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949278">
                <a:tc>
                  <a:txBody>
                    <a:bodyPr/>
                    <a:lstStyle/>
                    <a:p>
                      <a:pPr algn="l" fontAlgn="ctr"/>
                      <a:r>
                        <a:rPr lang="zh-CN" altLang="en-US" sz="1400" b="0" i="0" u="none" strike="noStrike">
                          <a:latin typeface="宋体"/>
                        </a:rPr>
                        <a:t>提货年终折让</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0" i="0" u="none" strike="noStrike" dirty="0">
                          <a:latin typeface="宋体"/>
                        </a:rPr>
                        <a:t>2%</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3%</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4%</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5%</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altLang="zh-CN" sz="1400" b="0" i="0" u="none" strike="noStrike">
                          <a:latin typeface="宋体"/>
                        </a:rPr>
                        <a:t>5%</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dirty="0">
                          <a:latin typeface="宋体"/>
                        </a:rPr>
                        <a:t>销售区域保护及扩容</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555238">
                <a:tc>
                  <a:txBody>
                    <a:bodyPr/>
                    <a:lstStyle/>
                    <a:p>
                      <a:pPr algn="l" fontAlgn="ctr"/>
                      <a:r>
                        <a:rPr lang="en-US" altLang="zh-CN" sz="1400" b="0" i="0" u="none" strike="noStrike">
                          <a:latin typeface="宋体"/>
                        </a:rPr>
                        <a:t>…</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dirty="0">
                          <a:latin typeface="宋体"/>
                        </a:rPr>
                        <a:t>不定期的销售奖（</a:t>
                      </a:r>
                      <a:r>
                        <a:rPr lang="en-US" altLang="zh-CN" sz="1400" b="0" i="0" u="none" strike="noStrike" dirty="0">
                          <a:latin typeface="宋体"/>
                        </a:rPr>
                        <a:t>3</a:t>
                      </a:r>
                      <a:r>
                        <a:rPr lang="zh-CN" altLang="en-US" sz="1400" b="0" i="0" u="none" strike="noStrike" dirty="0">
                          <a:latin typeface="宋体"/>
                        </a:rPr>
                        <a:t>万</a:t>
                      </a:r>
                      <a:r>
                        <a:rPr lang="en-US" altLang="zh-CN" sz="1400" b="0" i="0" u="none" strike="noStrike" dirty="0">
                          <a:latin typeface="宋体"/>
                        </a:rPr>
                        <a:t>-10</a:t>
                      </a:r>
                      <a:r>
                        <a:rPr lang="zh-CN" altLang="en-US" sz="1400" b="0" i="0" u="none" strike="noStrike" dirty="0">
                          <a:latin typeface="宋体"/>
                        </a:rPr>
                        <a:t>万）</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680615">
                <a:tc>
                  <a:txBody>
                    <a:bodyPr/>
                    <a:lstStyle/>
                    <a:p>
                      <a:pPr algn="l" fontAlgn="ctr"/>
                      <a:r>
                        <a:rPr lang="en-US" altLang="zh-CN" sz="1400" b="0" i="0" u="none" strike="noStrike">
                          <a:latin typeface="宋体"/>
                        </a:rPr>
                        <a:t>…</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a:latin typeface="宋体"/>
                        </a:rPr>
                        <a:t>　</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zh-CN" altLang="en-US" sz="1400" b="0" i="0" u="none" strike="noStrike" dirty="0">
                          <a:latin typeface="宋体"/>
                        </a:rPr>
                        <a:t>店内销售人员的定期培训</a:t>
                      </a:r>
                    </a:p>
                  </a:txBody>
                  <a:tcPr marL="8982" marR="8982" marT="8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bl>
          </a:graphicData>
        </a:graphic>
      </p:graphicFrame>
      <p:sp>
        <p:nvSpPr>
          <p:cNvPr id="4" name="Rectangle 3"/>
          <p:cNvSpPr txBox="1">
            <a:spLocks noChangeArrowheads="1"/>
          </p:cNvSpPr>
          <p:nvPr/>
        </p:nvSpPr>
        <p:spPr bwMode="auto">
          <a:xfrm>
            <a:off x="0" y="980728"/>
            <a:ext cx="9144000" cy="79208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r>
              <a:rPr lang="zh-CN" altLang="en-US" b="1" dirty="0" smtClean="0">
                <a:latin typeface="宋体" pitchFamily="2" charset="-122"/>
                <a:ea typeface="宋体" pitchFamily="2" charset="-122"/>
              </a:rPr>
              <a:t>以一</a:t>
            </a:r>
            <a:r>
              <a:rPr kumimoji="0" lang="zh-CN" altLang="en-US" b="1" u="none" strike="noStrike" kern="1200" cap="none" spc="0" normalizeH="0" baseline="0" noProof="0" dirty="0" smtClean="0">
                <a:ln>
                  <a:noFill/>
                </a:ln>
                <a:solidFill>
                  <a:schemeClr val="tx1"/>
                </a:solidFill>
                <a:effectLst/>
                <a:uLnTx/>
                <a:uFillTx/>
                <a:latin typeface="宋体" pitchFamily="2" charset="-122"/>
                <a:ea typeface="宋体" pitchFamily="2" charset="-122"/>
              </a:rPr>
              <a:t>中小等规模的</a:t>
            </a:r>
            <a:r>
              <a:rPr kumimoji="0" lang="en-US" altLang="zh-CN" b="1" u="none" strike="noStrike" kern="1200" cap="none" spc="0" normalizeH="0" baseline="0" noProof="0" dirty="0" smtClean="0">
                <a:ln>
                  <a:noFill/>
                </a:ln>
                <a:solidFill>
                  <a:schemeClr val="tx1"/>
                </a:solidFill>
                <a:effectLst/>
                <a:uLnTx/>
                <a:uFillTx/>
                <a:latin typeface="宋体" pitchFamily="2" charset="-122"/>
                <a:ea typeface="宋体" pitchFamily="2" charset="-122"/>
              </a:rPr>
              <a:t>4S</a:t>
            </a:r>
            <a:r>
              <a:rPr kumimoji="0" lang="zh-CN" altLang="en-US" b="1" u="none" strike="noStrike" kern="1200" cap="none" spc="0" normalizeH="0" baseline="0" noProof="0" dirty="0" smtClean="0">
                <a:ln>
                  <a:noFill/>
                </a:ln>
                <a:solidFill>
                  <a:schemeClr val="tx1"/>
                </a:solidFill>
                <a:effectLst/>
                <a:uLnTx/>
                <a:uFillTx/>
                <a:latin typeface="宋体" pitchFamily="2" charset="-122"/>
                <a:ea typeface="宋体" pitchFamily="2" charset="-122"/>
              </a:rPr>
              <a:t>店举例，年销量</a:t>
            </a:r>
            <a:r>
              <a:rPr kumimoji="0" lang="en-US" altLang="zh-CN" b="1" u="none" strike="noStrike" kern="1200" cap="none" spc="0" normalizeH="0" baseline="0" noProof="0" dirty="0" smtClean="0">
                <a:ln>
                  <a:noFill/>
                </a:ln>
                <a:solidFill>
                  <a:schemeClr val="tx1"/>
                </a:solidFill>
                <a:effectLst/>
                <a:uLnTx/>
                <a:uFillTx/>
                <a:latin typeface="宋体" pitchFamily="2" charset="-122"/>
                <a:ea typeface="宋体" pitchFamily="2" charset="-122"/>
              </a:rPr>
              <a:t>500</a:t>
            </a:r>
            <a:r>
              <a:rPr kumimoji="0" lang="zh-CN" altLang="en-US" b="1" u="none" strike="noStrike" kern="1200" cap="none" spc="0" normalizeH="0" baseline="0" noProof="0" dirty="0" smtClean="0">
                <a:ln>
                  <a:noFill/>
                </a:ln>
                <a:solidFill>
                  <a:schemeClr val="tx1"/>
                </a:solidFill>
                <a:effectLst/>
                <a:uLnTx/>
                <a:uFillTx/>
                <a:latin typeface="宋体" pitchFamily="2" charset="-122"/>
                <a:ea typeface="宋体" pitchFamily="2" charset="-122"/>
              </a:rPr>
              <a:t>台，单车平均提货成本</a:t>
            </a:r>
            <a:r>
              <a:rPr kumimoji="0" lang="en-US" altLang="zh-CN" b="1" u="none" strike="noStrike" kern="1200" cap="none" spc="0" normalizeH="0" baseline="0" noProof="0" dirty="0" smtClean="0">
                <a:ln>
                  <a:noFill/>
                </a:ln>
                <a:solidFill>
                  <a:schemeClr val="tx1"/>
                </a:solidFill>
                <a:effectLst/>
                <a:uLnTx/>
                <a:uFillTx/>
                <a:latin typeface="宋体" pitchFamily="2" charset="-122"/>
                <a:ea typeface="宋体" pitchFamily="2" charset="-122"/>
              </a:rPr>
              <a:t>5</a:t>
            </a:r>
            <a:r>
              <a:rPr kumimoji="0" lang="zh-CN" altLang="en-US" b="1" u="none" strike="noStrike" kern="1200" cap="none" spc="0" normalizeH="0" baseline="0" noProof="0" dirty="0" smtClean="0">
                <a:ln>
                  <a:noFill/>
                </a:ln>
                <a:solidFill>
                  <a:schemeClr val="tx1"/>
                </a:solidFill>
                <a:effectLst/>
                <a:uLnTx/>
                <a:uFillTx/>
                <a:latin typeface="宋体" pitchFamily="2" charset="-122"/>
                <a:ea typeface="宋体" pitchFamily="2" charset="-122"/>
              </a:rPr>
              <a:t>万元，年均厂家获得返</a:t>
            </a:r>
            <a:endParaRPr kumimoji="0" lang="en-US" altLang="zh-CN" b="1" u="none" strike="noStrike" kern="1200" cap="none" spc="0" normalizeH="0" baseline="0" noProof="0" dirty="0" smtClean="0">
              <a:ln>
                <a:noFill/>
              </a:ln>
              <a:solidFill>
                <a:schemeClr val="tx1"/>
              </a:solidFill>
              <a:effectLst/>
              <a:uLnTx/>
              <a:uFillTx/>
              <a:latin typeface="宋体" pitchFamily="2" charset="-122"/>
              <a:ea typeface="宋体" pitchFamily="2" charset="-122"/>
            </a:endParaRPr>
          </a:p>
          <a:p>
            <a:pPr marL="342900" marR="0" lvl="0" indent="-342900" algn="l" defTabSz="914400" rtl="0" eaLnBrk="1" fontAlgn="auto" latinLnBrk="0" hangingPunct="1">
              <a:lnSpc>
                <a:spcPct val="90000"/>
              </a:lnSpc>
              <a:spcBef>
                <a:spcPct val="20000"/>
              </a:spcBef>
              <a:spcAft>
                <a:spcPts val="0"/>
              </a:spcAft>
              <a:buClrTx/>
              <a:buSzTx/>
              <a:tabLst/>
              <a:defRPr/>
            </a:pPr>
            <a:r>
              <a:rPr kumimoji="0" lang="zh-CN" altLang="en-US" b="1" u="none" strike="noStrike" kern="1200" cap="none" spc="0" normalizeH="0" baseline="0" noProof="0" dirty="0" smtClean="0">
                <a:ln>
                  <a:noFill/>
                </a:ln>
                <a:solidFill>
                  <a:schemeClr val="tx1"/>
                </a:solidFill>
                <a:effectLst/>
                <a:uLnTx/>
                <a:uFillTx/>
                <a:latin typeface="宋体" pitchFamily="2" charset="-122"/>
                <a:ea typeface="宋体" pitchFamily="2" charset="-122"/>
              </a:rPr>
              <a:t>利约为</a:t>
            </a:r>
            <a:r>
              <a:rPr kumimoji="0" lang="en-US" altLang="zh-CN" b="1" u="none" strike="noStrike" kern="1200" cap="none" spc="0" normalizeH="0" baseline="0" noProof="0" dirty="0" smtClean="0">
                <a:ln>
                  <a:noFill/>
                </a:ln>
                <a:solidFill>
                  <a:schemeClr val="tx1"/>
                </a:solidFill>
                <a:effectLst/>
                <a:uLnTx/>
                <a:uFillTx/>
                <a:latin typeface="宋体" pitchFamily="2" charset="-122"/>
                <a:ea typeface="宋体" pitchFamily="2" charset="-122"/>
              </a:rPr>
              <a:t>150</a:t>
            </a:r>
            <a:r>
              <a:rPr kumimoji="0" lang="zh-CN" altLang="en-US" b="1" u="none" strike="noStrike" kern="1200" cap="none" spc="0" normalizeH="0" baseline="0" noProof="0" dirty="0" smtClean="0">
                <a:ln>
                  <a:noFill/>
                </a:ln>
                <a:solidFill>
                  <a:schemeClr val="tx1"/>
                </a:solidFill>
                <a:effectLst/>
                <a:uLnTx/>
                <a:uFillTx/>
                <a:latin typeface="宋体" pitchFamily="2" charset="-122"/>
                <a:ea typeface="宋体" pitchFamily="2" charset="-122"/>
              </a:rPr>
              <a:t>万元。</a:t>
            </a:r>
            <a:endParaRPr kumimoji="0" lang="zh-CN" altLang="en-US" b="1" u="none" strike="noStrike" kern="1200" cap="none" spc="0" normalizeH="0" baseline="0" noProof="0" dirty="0">
              <a:ln>
                <a:noFill/>
              </a:ln>
              <a:solidFill>
                <a:schemeClr val="tx1"/>
              </a:solidFill>
              <a:effectLst/>
              <a:uLnTx/>
              <a:uFillTx/>
              <a:latin typeface="宋体" pitchFamily="2" charset="-122"/>
              <a:ea typeface="宋体" pitchFamily="2" charset="-122"/>
            </a:endParaRPr>
          </a:p>
        </p:txBody>
      </p:sp>
      <p:sp>
        <p:nvSpPr>
          <p:cNvPr id="6" name="Text Box 56"/>
          <p:cNvSpPr txBox="1">
            <a:spLocks noChangeArrowheads="1"/>
          </p:cNvSpPr>
          <p:nvPr/>
        </p:nvSpPr>
        <p:spPr bwMode="auto">
          <a:xfrm>
            <a:off x="6767736" y="260648"/>
            <a:ext cx="2376264"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持久才是王道</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29</a:t>
            </a:fld>
            <a:endParaRPr lang="en-US" altLang="zh-CN" smtClean="0">
              <a:ea typeface="宋体" charset="-122"/>
            </a:endParaRPr>
          </a:p>
        </p:txBody>
      </p:sp>
      <p:graphicFrame>
        <p:nvGraphicFramePr>
          <p:cNvPr id="5" name="图表 4"/>
          <p:cNvGraphicFramePr/>
          <p:nvPr/>
        </p:nvGraphicFramePr>
        <p:xfrm>
          <a:off x="323528" y="1844824"/>
          <a:ext cx="864096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51520" y="980728"/>
            <a:ext cx="8712968" cy="646331"/>
          </a:xfrm>
          <a:prstGeom prst="rect">
            <a:avLst/>
          </a:prstGeom>
          <a:noFill/>
        </p:spPr>
        <p:txBody>
          <a:bodyPr wrap="square" rtlCol="0">
            <a:spAutoFit/>
          </a:bodyPr>
          <a:lstStyle/>
          <a:p>
            <a:r>
              <a:rPr lang="zh-CN" altLang="en-US" b="1" dirty="0" smtClean="0">
                <a:latin typeface="宋体" pitchFamily="2" charset="-122"/>
                <a:ea typeface="宋体" pitchFamily="2" charset="-122"/>
              </a:rPr>
              <a:t>下图为甲汽车代理商</a:t>
            </a:r>
            <a:r>
              <a:rPr lang="en-US" altLang="zh-CN" b="1" dirty="0" smtClean="0">
                <a:latin typeface="宋体" pitchFamily="2" charset="-122"/>
                <a:ea typeface="宋体" pitchFamily="2" charset="-122"/>
              </a:rPr>
              <a:t>8</a:t>
            </a:r>
            <a:r>
              <a:rPr lang="zh-CN" altLang="en-US" b="1" dirty="0" smtClean="0">
                <a:latin typeface="宋体" pitchFamily="2" charset="-122"/>
                <a:ea typeface="宋体" pitchFamily="2" charset="-122"/>
              </a:rPr>
              <a:t>年代理某个品牌</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净利情况</a:t>
            </a:r>
            <a:r>
              <a:rPr lang="en-US" altLang="zh-CN" b="1" dirty="0" smtClean="0">
                <a:latin typeface="宋体" pitchFamily="2" charset="-122"/>
                <a:ea typeface="宋体" pitchFamily="2" charset="-122"/>
              </a:rPr>
              <a:t>.</a:t>
            </a:r>
          </a:p>
          <a:p>
            <a:r>
              <a:rPr lang="zh-CN" altLang="en-US" b="1" dirty="0" smtClean="0">
                <a:latin typeface="宋体" pitchFamily="2" charset="-122"/>
                <a:ea typeface="宋体" pitchFamily="2" charset="-122"/>
              </a:rPr>
              <a:t>总净利</a:t>
            </a:r>
            <a:r>
              <a:rPr lang="en-US" altLang="zh-CN" b="1" dirty="0" smtClean="0">
                <a:latin typeface="宋体" pitchFamily="2" charset="-122"/>
                <a:ea typeface="宋体" pitchFamily="2" charset="-122"/>
              </a:rPr>
              <a:t>:4397</a:t>
            </a:r>
            <a:r>
              <a:rPr lang="zh-CN" altLang="en-US" b="1" dirty="0" smtClean="0">
                <a:latin typeface="宋体" pitchFamily="2" charset="-122"/>
                <a:ea typeface="宋体" pitchFamily="2" charset="-122"/>
              </a:rPr>
              <a:t>万</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平均年净利</a:t>
            </a:r>
            <a:r>
              <a:rPr lang="en-US" altLang="zh-CN" b="1" dirty="0" smtClean="0">
                <a:latin typeface="宋体" pitchFamily="2" charset="-122"/>
                <a:ea typeface="宋体" pitchFamily="2" charset="-122"/>
              </a:rPr>
              <a:t>:549.6</a:t>
            </a:r>
            <a:r>
              <a:rPr lang="zh-CN" altLang="en-US" b="1" dirty="0" smtClean="0">
                <a:latin typeface="宋体" pitchFamily="2" charset="-122"/>
                <a:ea typeface="宋体" pitchFamily="2" charset="-122"/>
              </a:rPr>
              <a:t>万</a:t>
            </a:r>
            <a:r>
              <a:rPr lang="en-US" altLang="zh-CN" b="1" dirty="0" smtClean="0">
                <a:latin typeface="宋体" pitchFamily="2" charset="-122"/>
                <a:ea typeface="宋体" pitchFamily="2" charset="-122"/>
              </a:rPr>
              <a:t>.</a:t>
            </a:r>
            <a:endParaRPr lang="zh-CN" altLang="en-US" b="1" dirty="0" smtClean="0">
              <a:latin typeface="宋体" pitchFamily="2" charset="-122"/>
              <a:ea typeface="宋体" pitchFamily="2" charset="-122"/>
            </a:endParaRPr>
          </a:p>
        </p:txBody>
      </p:sp>
      <p:sp>
        <p:nvSpPr>
          <p:cNvPr id="7" name="Text Box 56"/>
          <p:cNvSpPr txBox="1">
            <a:spLocks noChangeArrowheads="1"/>
          </p:cNvSpPr>
          <p:nvPr/>
        </p:nvSpPr>
        <p:spPr bwMode="auto">
          <a:xfrm>
            <a:off x="6767736" y="260648"/>
            <a:ext cx="2376264"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持久才是王道</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9"/>
          <p:cNvGrpSpPr>
            <a:grpSpLocks/>
          </p:cNvGrpSpPr>
          <p:nvPr/>
        </p:nvGrpSpPr>
        <p:grpSpPr bwMode="auto">
          <a:xfrm>
            <a:off x="2195736" y="2636912"/>
            <a:ext cx="5043487" cy="530225"/>
            <a:chOff x="1239" y="1200"/>
            <a:chExt cx="3177" cy="334"/>
          </a:xfrm>
        </p:grpSpPr>
        <p:sp>
          <p:nvSpPr>
            <p:cNvPr id="5" name="Line 46"/>
            <p:cNvSpPr>
              <a:spLocks noChangeShapeType="1"/>
            </p:cNvSpPr>
            <p:nvPr/>
          </p:nvSpPr>
          <p:spPr bwMode="auto">
            <a:xfrm>
              <a:off x="1392" y="14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6" name="Group 47"/>
            <p:cNvGrpSpPr>
              <a:grpSpLocks/>
            </p:cNvGrpSpPr>
            <p:nvPr/>
          </p:nvGrpSpPr>
          <p:grpSpPr bwMode="auto">
            <a:xfrm>
              <a:off x="1239" y="1419"/>
              <a:ext cx="115" cy="115"/>
              <a:chOff x="1239" y="1515"/>
              <a:chExt cx="115" cy="115"/>
            </a:xfrm>
          </p:grpSpPr>
          <p:sp>
            <p:nvSpPr>
              <p:cNvPr id="8"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9"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wrap="none" anchor="ctr"/>
              <a:lstStyle/>
              <a:p>
                <a:endParaRPr lang="zh-CN" altLang="en-US">
                  <a:ea typeface="宋体" charset="-122"/>
                </a:endParaRPr>
              </a:p>
            </p:txBody>
          </p:sp>
        </p:grpSp>
        <p:sp>
          <p:nvSpPr>
            <p:cNvPr id="7" name="Text Box 50"/>
            <p:cNvSpPr txBox="1">
              <a:spLocks noChangeArrowheads="1"/>
            </p:cNvSpPr>
            <p:nvPr/>
          </p:nvSpPr>
          <p:spPr bwMode="auto">
            <a:xfrm>
              <a:off x="1647" y="1200"/>
              <a:ext cx="2008" cy="291"/>
            </a:xfrm>
            <a:prstGeom prst="rect">
              <a:avLst/>
            </a:prstGeom>
            <a:noFill/>
            <a:ln w="9525" algn="ctr">
              <a:noFill/>
              <a:miter lim="800000"/>
              <a:headEnd/>
              <a:tailEnd/>
            </a:ln>
          </p:spPr>
          <p:txBody>
            <a:bodyPr wrap="none">
              <a:spAutoFit/>
            </a:bodyPr>
            <a:lstStyle/>
            <a:p>
              <a:pPr algn="l" eaLnBrk="0" hangingPunct="0"/>
              <a:r>
                <a:rPr lang="en-US" altLang="zh-CN" sz="2400" dirty="0">
                  <a:solidFill>
                    <a:srgbClr val="000000"/>
                  </a:solidFill>
                  <a:ea typeface="宋体" charset="-122"/>
                </a:rPr>
                <a:t>1</a:t>
              </a:r>
              <a:r>
                <a:rPr lang="en-US" altLang="zh-CN" sz="2400" dirty="0" smtClean="0">
                  <a:solidFill>
                    <a:srgbClr val="000000"/>
                  </a:solidFill>
                  <a:ea typeface="宋体" charset="-122"/>
                </a:rPr>
                <a:t>.</a:t>
              </a:r>
              <a:r>
                <a:rPr lang="zh-CN" altLang="en-US" sz="2400" dirty="0" smtClean="0">
                  <a:solidFill>
                    <a:srgbClr val="000000"/>
                  </a:solidFill>
                  <a:ea typeface="宋体" charset="-122"/>
                </a:rPr>
                <a:t>现阶段代理商的困</a:t>
              </a:r>
              <a:r>
                <a:rPr lang="zh-CN" altLang="en-US" sz="2400" dirty="0" smtClean="0">
                  <a:solidFill>
                    <a:srgbClr val="000000"/>
                  </a:solidFill>
                  <a:ea typeface="宋体" charset="-122"/>
                </a:rPr>
                <a:t>境</a:t>
              </a:r>
              <a:endParaRPr lang="en-US" altLang="zh-CN" sz="2400" dirty="0">
                <a:solidFill>
                  <a:srgbClr val="000000"/>
                </a:solidFill>
                <a:ea typeface="宋体" charset="-122"/>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30</a:t>
            </a:fld>
            <a:endParaRPr lang="en-US" altLang="zh-CN" smtClean="0">
              <a:ea typeface="宋体" charset="-122"/>
            </a:endParaRPr>
          </a:p>
        </p:txBody>
      </p:sp>
      <p:graphicFrame>
        <p:nvGraphicFramePr>
          <p:cNvPr id="5" name="图表 4"/>
          <p:cNvGraphicFramePr/>
          <p:nvPr/>
        </p:nvGraphicFramePr>
        <p:xfrm>
          <a:off x="323528" y="1844824"/>
          <a:ext cx="856895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1520" y="908720"/>
            <a:ext cx="7200800" cy="646331"/>
          </a:xfrm>
          <a:prstGeom prst="rect">
            <a:avLst/>
          </a:prstGeom>
          <a:noFill/>
        </p:spPr>
        <p:txBody>
          <a:bodyPr wrap="square" rtlCol="0">
            <a:spAutoFit/>
          </a:bodyPr>
          <a:lstStyle/>
          <a:p>
            <a:r>
              <a:rPr lang="zh-CN" altLang="en-US" b="1" dirty="0" smtClean="0">
                <a:latin typeface="宋体" pitchFamily="2" charset="-122"/>
                <a:ea typeface="宋体" pitchFamily="2" charset="-122"/>
              </a:rPr>
              <a:t>下图为乙汽车代理商</a:t>
            </a:r>
            <a:r>
              <a:rPr lang="en-US" altLang="zh-CN" b="1" dirty="0" smtClean="0">
                <a:latin typeface="宋体" pitchFamily="2" charset="-122"/>
                <a:ea typeface="宋体" pitchFamily="2" charset="-122"/>
              </a:rPr>
              <a:t>8</a:t>
            </a:r>
            <a:r>
              <a:rPr lang="zh-CN" altLang="en-US" b="1" dirty="0" smtClean="0">
                <a:latin typeface="宋体" pitchFamily="2" charset="-122"/>
                <a:ea typeface="宋体" pitchFamily="2" charset="-122"/>
              </a:rPr>
              <a:t>年代理某三个品牌</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净利情况</a:t>
            </a:r>
            <a:r>
              <a:rPr lang="en-US" altLang="zh-CN" b="1" dirty="0" smtClean="0">
                <a:latin typeface="宋体" pitchFamily="2" charset="-122"/>
                <a:ea typeface="宋体" pitchFamily="2" charset="-122"/>
              </a:rPr>
              <a:t>.</a:t>
            </a:r>
          </a:p>
          <a:p>
            <a:r>
              <a:rPr lang="zh-CN" altLang="en-US" b="1" dirty="0" smtClean="0">
                <a:latin typeface="宋体" pitchFamily="2" charset="-122"/>
                <a:ea typeface="宋体" pitchFamily="2" charset="-122"/>
              </a:rPr>
              <a:t>总净利</a:t>
            </a:r>
            <a:r>
              <a:rPr lang="en-US" altLang="zh-CN" b="1" dirty="0" smtClean="0">
                <a:latin typeface="宋体" pitchFamily="2" charset="-122"/>
                <a:ea typeface="宋体" pitchFamily="2" charset="-122"/>
              </a:rPr>
              <a:t>:2557</a:t>
            </a:r>
            <a:r>
              <a:rPr lang="zh-CN" altLang="en-US" b="1" dirty="0" smtClean="0">
                <a:latin typeface="宋体" pitchFamily="2" charset="-122"/>
                <a:ea typeface="宋体" pitchFamily="2" charset="-122"/>
              </a:rPr>
              <a:t>万</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平均年净利</a:t>
            </a:r>
            <a:r>
              <a:rPr lang="en-US" altLang="zh-CN" b="1" dirty="0" smtClean="0">
                <a:latin typeface="宋体" pitchFamily="2" charset="-122"/>
                <a:ea typeface="宋体" pitchFamily="2" charset="-122"/>
              </a:rPr>
              <a:t>:319.6</a:t>
            </a:r>
            <a:r>
              <a:rPr lang="zh-CN" altLang="en-US" b="1" dirty="0" smtClean="0">
                <a:latin typeface="宋体" pitchFamily="2" charset="-122"/>
                <a:ea typeface="宋体" pitchFamily="2" charset="-122"/>
              </a:rPr>
              <a:t>万</a:t>
            </a:r>
            <a:r>
              <a:rPr lang="en-US" altLang="zh-CN" b="1" dirty="0" smtClean="0">
                <a:latin typeface="宋体" pitchFamily="2" charset="-122"/>
                <a:ea typeface="宋体" pitchFamily="2" charset="-122"/>
              </a:rPr>
              <a:t>.</a:t>
            </a:r>
            <a:endParaRPr lang="zh-CN" altLang="en-US" b="1" dirty="0" smtClean="0">
              <a:latin typeface="宋体" pitchFamily="2" charset="-122"/>
              <a:ea typeface="宋体" pitchFamily="2" charset="-122"/>
            </a:endParaRPr>
          </a:p>
        </p:txBody>
      </p:sp>
      <p:sp>
        <p:nvSpPr>
          <p:cNvPr id="8" name="Text Box 56"/>
          <p:cNvSpPr txBox="1">
            <a:spLocks noChangeArrowheads="1"/>
          </p:cNvSpPr>
          <p:nvPr/>
        </p:nvSpPr>
        <p:spPr bwMode="auto">
          <a:xfrm>
            <a:off x="6767736" y="260648"/>
            <a:ext cx="2376264"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持久才是王道</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31</a:t>
            </a:fld>
            <a:endParaRPr lang="en-US" altLang="zh-CN" smtClean="0">
              <a:ea typeface="宋体" charset="-122"/>
            </a:endParaRPr>
          </a:p>
        </p:txBody>
      </p:sp>
      <p:sp>
        <p:nvSpPr>
          <p:cNvPr id="3" name="Text Box 56"/>
          <p:cNvSpPr txBox="1">
            <a:spLocks noChangeArrowheads="1"/>
          </p:cNvSpPr>
          <p:nvPr/>
        </p:nvSpPr>
        <p:spPr bwMode="auto">
          <a:xfrm>
            <a:off x="6767736" y="332656"/>
            <a:ext cx="2376264" cy="523220"/>
          </a:xfrm>
          <a:prstGeom prst="rect">
            <a:avLst/>
          </a:prstGeom>
          <a:noFill/>
          <a:ln w="9525" algn="ctr">
            <a:noFill/>
            <a:miter lim="800000"/>
            <a:headEnd/>
            <a:tailEnd/>
          </a:ln>
        </p:spPr>
        <p:txBody>
          <a:bodyPr wrap="square">
            <a:spAutoFit/>
          </a:bodyPr>
          <a:lstStyle/>
          <a:p>
            <a:pPr algn="l" eaLnBrk="0" hangingPunct="0"/>
            <a:r>
              <a:rPr lang="zh-CN" altLang="en-US" sz="2800" b="1" dirty="0" smtClean="0">
                <a:solidFill>
                  <a:srgbClr val="000000"/>
                </a:solidFill>
                <a:ea typeface="宋体" charset="-122"/>
              </a:rPr>
              <a:t>持久才是王道</a:t>
            </a:r>
            <a:endParaRPr lang="en-US" altLang="zh-CN" sz="2800" b="1" dirty="0">
              <a:solidFill>
                <a:srgbClr val="000000"/>
              </a:solidFill>
              <a:ea typeface="宋体" charset="-122"/>
            </a:endParaRPr>
          </a:p>
        </p:txBody>
      </p:sp>
      <p:sp>
        <p:nvSpPr>
          <p:cNvPr id="4" name="TextBox 3"/>
          <p:cNvSpPr txBox="1"/>
          <p:nvPr/>
        </p:nvSpPr>
        <p:spPr>
          <a:xfrm>
            <a:off x="179512" y="2132856"/>
            <a:ext cx="8712968" cy="1785104"/>
          </a:xfrm>
          <a:prstGeom prst="rect">
            <a:avLst/>
          </a:prstGeom>
          <a:noFill/>
        </p:spPr>
        <p:txBody>
          <a:bodyPr wrap="square" rtlCol="0">
            <a:spAutoFit/>
          </a:bodyPr>
          <a:lstStyle/>
          <a:p>
            <a:r>
              <a:rPr lang="en-US" altLang="zh-CN" sz="2200" b="1" dirty="0" smtClean="0"/>
              <a:t>     </a:t>
            </a:r>
            <a:r>
              <a:rPr lang="zh-CN" altLang="en-US" sz="2200" b="1" dirty="0" smtClean="0"/>
              <a:t>总结：</a:t>
            </a:r>
            <a:endParaRPr lang="en-US" altLang="zh-CN" sz="2200" b="1" dirty="0" smtClean="0"/>
          </a:p>
          <a:p>
            <a:endParaRPr lang="en-US" altLang="zh-CN" sz="2200" b="1" dirty="0" smtClean="0"/>
          </a:p>
          <a:p>
            <a:r>
              <a:rPr lang="en-US" altLang="zh-CN" sz="2200" b="1" dirty="0" smtClean="0"/>
              <a:t>       1</a:t>
            </a:r>
            <a:r>
              <a:rPr lang="en-US" altLang="zh-CN" sz="2200" b="1" dirty="0" smtClean="0"/>
              <a:t>.</a:t>
            </a:r>
            <a:r>
              <a:rPr lang="zh-CN" altLang="en-US" sz="2200" b="1" dirty="0" smtClean="0"/>
              <a:t>  一样的起点</a:t>
            </a:r>
            <a:r>
              <a:rPr lang="en-US" altLang="zh-CN" sz="2200" b="1" dirty="0" smtClean="0"/>
              <a:t>,</a:t>
            </a:r>
            <a:r>
              <a:rPr lang="zh-CN" altLang="en-US" sz="2200" b="1" dirty="0" smtClean="0"/>
              <a:t>最后净利结果差距近翻倍</a:t>
            </a:r>
            <a:r>
              <a:rPr lang="en-US" altLang="zh-CN" sz="2200" b="1" dirty="0" smtClean="0"/>
              <a:t>.</a:t>
            </a:r>
          </a:p>
          <a:p>
            <a:endParaRPr lang="en-US" altLang="zh-CN" sz="2200" b="1" dirty="0" smtClean="0"/>
          </a:p>
          <a:p>
            <a:r>
              <a:rPr lang="en-US" altLang="zh-CN" sz="2200" b="1" dirty="0" smtClean="0"/>
              <a:t>       2. </a:t>
            </a:r>
            <a:r>
              <a:rPr lang="zh-CN" altLang="en-US" sz="2200" b="1" dirty="0" smtClean="0"/>
              <a:t>每一次品牌代理的选择都意味着一次风险。</a:t>
            </a:r>
            <a:endParaRPr lang="zh-CN" altLang="en-US" sz="2200" b="1" dirty="0" smtClean="0"/>
          </a:p>
        </p:txBody>
      </p:sp>
      <p:sp>
        <p:nvSpPr>
          <p:cNvPr id="5" name="TextBox 4"/>
          <p:cNvSpPr txBox="1"/>
          <p:nvPr/>
        </p:nvSpPr>
        <p:spPr>
          <a:xfrm>
            <a:off x="0" y="5373216"/>
            <a:ext cx="8892480" cy="769441"/>
          </a:xfrm>
          <a:prstGeom prst="rect">
            <a:avLst/>
          </a:prstGeom>
          <a:noFill/>
        </p:spPr>
        <p:txBody>
          <a:bodyPr wrap="square" rtlCol="0">
            <a:spAutoFit/>
          </a:bodyPr>
          <a:lstStyle/>
          <a:p>
            <a:r>
              <a:rPr lang="zh-CN" altLang="en-US" sz="2200" b="1" dirty="0" smtClean="0"/>
              <a:t>建议</a:t>
            </a:r>
            <a:r>
              <a:rPr lang="en-US" altLang="zh-CN" sz="2200" b="1" dirty="0" smtClean="0"/>
              <a:t>: </a:t>
            </a:r>
            <a:r>
              <a:rPr lang="zh-CN" altLang="en-US" sz="2200" b="1" dirty="0" smtClean="0"/>
              <a:t>代理品牌</a:t>
            </a:r>
            <a:r>
              <a:rPr lang="en-US" altLang="zh-CN" sz="2200" b="1" dirty="0" smtClean="0"/>
              <a:t>,</a:t>
            </a:r>
            <a:r>
              <a:rPr lang="zh-CN" altLang="en-US" sz="2200" b="1" dirty="0" smtClean="0"/>
              <a:t>选择持久良性发展的品牌</a:t>
            </a:r>
            <a:r>
              <a:rPr lang="en-US" altLang="zh-CN" sz="2200" b="1" dirty="0" smtClean="0"/>
              <a:t>,</a:t>
            </a:r>
            <a:r>
              <a:rPr lang="zh-CN" altLang="en-US" sz="2200" b="1" dirty="0" smtClean="0"/>
              <a:t>才是王道</a:t>
            </a:r>
            <a:r>
              <a:rPr lang="en-US" altLang="zh-CN" sz="2200" b="1" dirty="0" smtClean="0"/>
              <a:t>. </a:t>
            </a:r>
            <a:r>
              <a:rPr lang="zh-CN" altLang="en-US" sz="2200" b="1" dirty="0" smtClean="0"/>
              <a:t>不要被短线操作一些稍高的利润而引诱</a:t>
            </a:r>
            <a:r>
              <a:rPr lang="en-US" altLang="zh-CN" sz="2200" b="1" dirty="0" smtClean="0"/>
              <a:t>.</a:t>
            </a:r>
            <a:endParaRPr lang="zh-CN" altLang="en-US" sz="22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9"/>
          <p:cNvGrpSpPr>
            <a:grpSpLocks/>
          </p:cNvGrpSpPr>
          <p:nvPr/>
        </p:nvGrpSpPr>
        <p:grpSpPr bwMode="auto">
          <a:xfrm>
            <a:off x="2195736" y="2636912"/>
            <a:ext cx="5043487" cy="530225"/>
            <a:chOff x="1239" y="1200"/>
            <a:chExt cx="3177" cy="334"/>
          </a:xfrm>
        </p:grpSpPr>
        <p:sp>
          <p:nvSpPr>
            <p:cNvPr id="5" name="Line 46"/>
            <p:cNvSpPr>
              <a:spLocks noChangeShapeType="1"/>
            </p:cNvSpPr>
            <p:nvPr/>
          </p:nvSpPr>
          <p:spPr bwMode="auto">
            <a:xfrm>
              <a:off x="1392" y="14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6" name="Group 47"/>
            <p:cNvGrpSpPr>
              <a:grpSpLocks/>
            </p:cNvGrpSpPr>
            <p:nvPr/>
          </p:nvGrpSpPr>
          <p:grpSpPr bwMode="auto">
            <a:xfrm>
              <a:off x="1239" y="1419"/>
              <a:ext cx="115" cy="115"/>
              <a:chOff x="1239" y="1515"/>
              <a:chExt cx="115" cy="115"/>
            </a:xfrm>
          </p:grpSpPr>
          <p:sp>
            <p:nvSpPr>
              <p:cNvPr id="8"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9"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wrap="none" anchor="ctr"/>
              <a:lstStyle/>
              <a:p>
                <a:endParaRPr lang="zh-CN" altLang="en-US">
                  <a:ea typeface="宋体" charset="-122"/>
                </a:endParaRPr>
              </a:p>
            </p:txBody>
          </p:sp>
        </p:grpSp>
        <p:sp>
          <p:nvSpPr>
            <p:cNvPr id="7" name="Text Box 50"/>
            <p:cNvSpPr txBox="1">
              <a:spLocks noChangeArrowheads="1"/>
            </p:cNvSpPr>
            <p:nvPr/>
          </p:nvSpPr>
          <p:spPr bwMode="auto">
            <a:xfrm>
              <a:off x="2055" y="1200"/>
              <a:ext cx="1857" cy="291"/>
            </a:xfrm>
            <a:prstGeom prst="rect">
              <a:avLst/>
            </a:prstGeom>
            <a:noFill/>
            <a:ln w="9525" algn="ctr">
              <a:noFill/>
              <a:miter lim="800000"/>
              <a:headEnd/>
              <a:tailEnd/>
            </a:ln>
          </p:spPr>
          <p:txBody>
            <a:bodyPr wrap="none">
              <a:spAutoFit/>
            </a:bodyPr>
            <a:lstStyle/>
            <a:p>
              <a:pPr algn="l" eaLnBrk="0" hangingPunct="0"/>
              <a:r>
                <a:rPr lang="en-US" altLang="zh-CN" sz="2400" dirty="0" smtClean="0">
                  <a:solidFill>
                    <a:srgbClr val="000000"/>
                  </a:solidFill>
                  <a:ea typeface="宋体" charset="-122"/>
                </a:rPr>
                <a:t>4.</a:t>
              </a:r>
              <a:r>
                <a:rPr lang="zh-CN" altLang="en-US" sz="2400" dirty="0" smtClean="0">
                  <a:solidFill>
                    <a:srgbClr val="000000"/>
                  </a:solidFill>
                  <a:ea typeface="宋体" charset="-122"/>
                </a:rPr>
                <a:t>成就梦想 共创财富</a:t>
              </a:r>
              <a:endParaRPr lang="en-US" altLang="zh-CN" sz="2400" dirty="0">
                <a:solidFill>
                  <a:srgbClr val="000000"/>
                </a:solidFill>
                <a:ea typeface="宋体" charset="-122"/>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33</a:t>
            </a:fld>
            <a:endParaRPr lang="en-US" altLang="zh-CN" smtClean="0">
              <a:ea typeface="宋体" charset="-122"/>
            </a:endParaRPr>
          </a:p>
        </p:txBody>
      </p:sp>
      <p:grpSp>
        <p:nvGrpSpPr>
          <p:cNvPr id="3" name="组合 2"/>
          <p:cNvGrpSpPr/>
          <p:nvPr/>
        </p:nvGrpSpPr>
        <p:grpSpPr>
          <a:xfrm>
            <a:off x="0" y="5661248"/>
            <a:ext cx="9144000" cy="523220"/>
            <a:chOff x="0" y="4731990"/>
            <a:chExt cx="9144000" cy="523220"/>
          </a:xfrm>
          <a:effectLst>
            <a:outerShdw blurRad="63500" sx="102000" sy="102000" algn="ctr" rotWithShape="0">
              <a:prstClr val="black">
                <a:alpha val="40000"/>
              </a:prstClr>
            </a:outerShdw>
          </a:effectLst>
        </p:grpSpPr>
        <p:sp>
          <p:nvSpPr>
            <p:cNvPr id="4" name="TextBox 3"/>
            <p:cNvSpPr txBox="1"/>
            <p:nvPr/>
          </p:nvSpPr>
          <p:spPr>
            <a:xfrm>
              <a:off x="6509676" y="4731990"/>
              <a:ext cx="1715077" cy="523220"/>
            </a:xfrm>
            <a:prstGeom prst="rect">
              <a:avLst/>
            </a:prstGeom>
            <a:noFill/>
          </p:spPr>
          <p:txBody>
            <a:bodyPr>
              <a:spAutoFit/>
            </a:bodyPr>
            <a:lstStyle/>
            <a:p>
              <a:pPr fontAlgn="auto">
                <a:spcBef>
                  <a:spcPts val="0"/>
                </a:spcBef>
                <a:spcAft>
                  <a:spcPts val="0"/>
                </a:spcAft>
                <a:defRPr/>
              </a:pPr>
              <a:r>
                <a:rPr lang="zh-CN" altLang="en-US" sz="2800" b="1" dirty="0" smtClean="0">
                  <a:solidFill>
                    <a:schemeClr val="tx1">
                      <a:lumMod val="50000"/>
                      <a:lumOff val="50000"/>
                    </a:schemeClr>
                  </a:solidFill>
                  <a:latin typeface="微软雅黑" pitchFamily="34" charset="-122"/>
                  <a:ea typeface="微软雅黑" pitchFamily="34" charset="-122"/>
                </a:rPr>
                <a:t>把握机会</a:t>
              </a:r>
              <a:endParaRPr lang="zh-CN" altLang="en-US" sz="2800" b="1" dirty="0">
                <a:solidFill>
                  <a:schemeClr val="tx1">
                    <a:lumMod val="50000"/>
                    <a:lumOff val="50000"/>
                  </a:schemeClr>
                </a:solidFill>
                <a:latin typeface="微软雅黑" pitchFamily="34" charset="-122"/>
                <a:ea typeface="微软雅黑" pitchFamily="34" charset="-122"/>
              </a:endParaRPr>
            </a:p>
          </p:txBody>
        </p:sp>
        <p:grpSp>
          <p:nvGrpSpPr>
            <p:cNvPr id="5" name="组合 4"/>
            <p:cNvGrpSpPr/>
            <p:nvPr/>
          </p:nvGrpSpPr>
          <p:grpSpPr>
            <a:xfrm>
              <a:off x="0" y="4833605"/>
              <a:ext cx="9144000" cy="330425"/>
              <a:chOff x="0" y="6444822"/>
              <a:chExt cx="9144000" cy="440567"/>
            </a:xfrm>
          </p:grpSpPr>
          <p:sp>
            <p:nvSpPr>
              <p:cNvPr id="6" name="矩形 5"/>
              <p:cNvSpPr/>
              <p:nvPr/>
            </p:nvSpPr>
            <p:spPr>
              <a:xfrm>
                <a:off x="0" y="6472211"/>
                <a:ext cx="6509675" cy="4131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 name="组合 6"/>
              <p:cNvGrpSpPr/>
              <p:nvPr/>
            </p:nvGrpSpPr>
            <p:grpSpPr>
              <a:xfrm>
                <a:off x="8141472" y="6444822"/>
                <a:ext cx="534984" cy="413178"/>
                <a:chOff x="8072352" y="6444822"/>
                <a:chExt cx="534984" cy="413178"/>
              </a:xfrm>
            </p:grpSpPr>
            <p:sp>
              <p:nvSpPr>
                <p:cNvPr id="9" name="矩形 8"/>
                <p:cNvSpPr/>
                <p:nvPr/>
              </p:nvSpPr>
              <p:spPr>
                <a:xfrm>
                  <a:off x="8072352" y="6444822"/>
                  <a:ext cx="45719" cy="4131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a:xfrm>
                  <a:off x="8148701" y="6444822"/>
                  <a:ext cx="72008" cy="4131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8251339" y="6444822"/>
                  <a:ext cx="106455" cy="4131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8388424" y="6444822"/>
                  <a:ext cx="218912" cy="4131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 name="矩形 7"/>
              <p:cNvSpPr/>
              <p:nvPr/>
            </p:nvSpPr>
            <p:spPr>
              <a:xfrm>
                <a:off x="8723986" y="6444822"/>
                <a:ext cx="420014" cy="4131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13" name="组合 11"/>
          <p:cNvGrpSpPr>
            <a:grpSpLocks/>
          </p:cNvGrpSpPr>
          <p:nvPr/>
        </p:nvGrpSpPr>
        <p:grpSpPr bwMode="auto">
          <a:xfrm>
            <a:off x="158304" y="908720"/>
            <a:ext cx="8734176" cy="3240360"/>
            <a:chOff x="13645" y="1276143"/>
            <a:chExt cx="7367133" cy="3527855"/>
          </a:xfrm>
        </p:grpSpPr>
        <p:sp>
          <p:nvSpPr>
            <p:cNvPr id="14" name="矩形 13"/>
            <p:cNvSpPr/>
            <p:nvPr/>
          </p:nvSpPr>
          <p:spPr>
            <a:xfrm>
              <a:off x="6545625" y="1276143"/>
              <a:ext cx="322312" cy="21338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a:xfrm>
              <a:off x="178770" y="3086114"/>
              <a:ext cx="325487" cy="1538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右箭头 15"/>
            <p:cNvSpPr/>
            <p:nvPr/>
          </p:nvSpPr>
          <p:spPr>
            <a:xfrm>
              <a:off x="178770" y="4156219"/>
              <a:ext cx="5047439" cy="647779"/>
            </a:xfrm>
            <a:prstGeom prst="rightArrow">
              <a:avLst>
                <a:gd name="adj1" fmla="val 50000"/>
                <a:gd name="adj2" fmla="val 620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193059" y="3087701"/>
              <a:ext cx="6624069" cy="322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
            <p:cNvSpPr/>
            <p:nvPr/>
          </p:nvSpPr>
          <p:spPr>
            <a:xfrm>
              <a:off x="13645" y="1276143"/>
              <a:ext cx="6854292" cy="320714"/>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9" name="直接连接符 18"/>
            <p:cNvCxnSpPr/>
            <p:nvPr/>
          </p:nvCxnSpPr>
          <p:spPr>
            <a:xfrm>
              <a:off x="755121" y="1304722"/>
              <a:ext cx="0" cy="2873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795373" y="1304722"/>
              <a:ext cx="0" cy="2873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35624" y="1304722"/>
              <a:ext cx="0" cy="2873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875876" y="1304722"/>
              <a:ext cx="0" cy="2873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07544" y="4335628"/>
              <a:ext cx="0" cy="2889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2"/>
            <p:cNvSpPr txBox="1">
              <a:spLocks noChangeArrowheads="1"/>
            </p:cNvSpPr>
            <p:nvPr/>
          </p:nvSpPr>
          <p:spPr bwMode="auto">
            <a:xfrm>
              <a:off x="1403298" y="1332190"/>
              <a:ext cx="864150"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2013.7</a:t>
              </a:r>
              <a:endParaRPr lang="zh-CN" altLang="en-US" sz="1200" dirty="0">
                <a:solidFill>
                  <a:srgbClr val="FFFFFF"/>
                </a:solidFill>
                <a:latin typeface="Broadway" pitchFamily="82" charset="0"/>
                <a:ea typeface="微软雅黑" pitchFamily="34" charset="-122"/>
              </a:endParaRPr>
            </a:p>
          </p:txBody>
        </p:sp>
        <p:sp>
          <p:nvSpPr>
            <p:cNvPr id="25" name="TextBox 23"/>
            <p:cNvSpPr txBox="1">
              <a:spLocks noChangeArrowheads="1"/>
            </p:cNvSpPr>
            <p:nvPr/>
          </p:nvSpPr>
          <p:spPr bwMode="auto">
            <a:xfrm>
              <a:off x="3282334" y="1315797"/>
              <a:ext cx="929629"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2013.12</a:t>
              </a:r>
              <a:endParaRPr lang="zh-CN" altLang="en-US" sz="1200" dirty="0">
                <a:solidFill>
                  <a:srgbClr val="FFFFFF"/>
                </a:solidFill>
                <a:latin typeface="Broadway" pitchFamily="82" charset="0"/>
                <a:ea typeface="微软雅黑" pitchFamily="34" charset="-122"/>
              </a:endParaRPr>
            </a:p>
          </p:txBody>
        </p:sp>
        <p:sp>
          <p:nvSpPr>
            <p:cNvPr id="26" name="TextBox 24"/>
            <p:cNvSpPr txBox="1">
              <a:spLocks noChangeArrowheads="1"/>
            </p:cNvSpPr>
            <p:nvPr/>
          </p:nvSpPr>
          <p:spPr bwMode="auto">
            <a:xfrm>
              <a:off x="5292079" y="1304763"/>
              <a:ext cx="864398"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2014.6</a:t>
              </a:r>
              <a:endParaRPr lang="zh-CN" altLang="en-US" sz="1200" dirty="0">
                <a:solidFill>
                  <a:srgbClr val="FFFFFF"/>
                </a:solidFill>
                <a:latin typeface="Broadway" pitchFamily="82" charset="0"/>
                <a:ea typeface="微软雅黑" pitchFamily="34" charset="-122"/>
              </a:endParaRPr>
            </a:p>
          </p:txBody>
        </p:sp>
        <p:sp>
          <p:nvSpPr>
            <p:cNvPr id="33" name="TextBox 31"/>
            <p:cNvSpPr txBox="1">
              <a:spLocks noChangeArrowheads="1"/>
            </p:cNvSpPr>
            <p:nvPr/>
          </p:nvSpPr>
          <p:spPr bwMode="auto">
            <a:xfrm rot="5400000">
              <a:off x="6228720" y="2470353"/>
              <a:ext cx="935028" cy="277042"/>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2014.12</a:t>
              </a:r>
              <a:endParaRPr lang="zh-CN" altLang="en-US" sz="1200" dirty="0">
                <a:solidFill>
                  <a:srgbClr val="FFFFFF"/>
                </a:solidFill>
                <a:latin typeface="Broadway" pitchFamily="82" charset="0"/>
                <a:ea typeface="微软雅黑" pitchFamily="34" charset="-122"/>
              </a:endParaRPr>
            </a:p>
          </p:txBody>
        </p:sp>
        <p:sp>
          <p:nvSpPr>
            <p:cNvPr id="34" name="TextBox 32"/>
            <p:cNvSpPr txBox="1">
              <a:spLocks noChangeArrowheads="1"/>
            </p:cNvSpPr>
            <p:nvPr/>
          </p:nvSpPr>
          <p:spPr bwMode="auto">
            <a:xfrm rot="5400000">
              <a:off x="-63181" y="3774681"/>
              <a:ext cx="809422" cy="277042"/>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2016.12</a:t>
              </a:r>
              <a:endParaRPr lang="zh-CN" altLang="en-US" sz="1200" dirty="0">
                <a:solidFill>
                  <a:srgbClr val="FFFFFF"/>
                </a:solidFill>
                <a:latin typeface="Broadway" pitchFamily="82" charset="0"/>
                <a:ea typeface="微软雅黑" pitchFamily="34" charset="-122"/>
              </a:endParaRPr>
            </a:p>
          </p:txBody>
        </p:sp>
        <p:cxnSp>
          <p:nvCxnSpPr>
            <p:cNvPr id="35" name="直接连接符 34"/>
            <p:cNvCxnSpPr/>
            <p:nvPr/>
          </p:nvCxnSpPr>
          <p:spPr>
            <a:xfrm>
              <a:off x="2947796" y="4335628"/>
              <a:ext cx="0" cy="2889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00610" y="4335628"/>
              <a:ext cx="0" cy="2889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72058" y="4335628"/>
              <a:ext cx="0" cy="2889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643507" y="4335628"/>
              <a:ext cx="0" cy="2889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6" name="流程图: 联系 45"/>
            <p:cNvSpPr/>
            <p:nvPr/>
          </p:nvSpPr>
          <p:spPr>
            <a:xfrm>
              <a:off x="7091809" y="1995368"/>
              <a:ext cx="144484" cy="144481"/>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8" name="直接连接符 47"/>
            <p:cNvCxnSpPr/>
            <p:nvPr/>
          </p:nvCxnSpPr>
          <p:spPr>
            <a:xfrm rot="5400000">
              <a:off x="7236294" y="2312902"/>
              <a:ext cx="0" cy="28896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07544" y="3122630"/>
              <a:ext cx="0" cy="28737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947796" y="3122630"/>
              <a:ext cx="0" cy="28737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988047" y="3122630"/>
              <a:ext cx="0" cy="28737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7" name="TextBox 55"/>
            <p:cNvSpPr txBox="1">
              <a:spLocks noChangeArrowheads="1"/>
            </p:cNvSpPr>
            <p:nvPr/>
          </p:nvSpPr>
          <p:spPr bwMode="auto">
            <a:xfrm>
              <a:off x="1555698" y="3149755"/>
              <a:ext cx="999826"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2016.06</a:t>
              </a:r>
              <a:endParaRPr lang="zh-CN" altLang="en-US" sz="1200" dirty="0">
                <a:solidFill>
                  <a:srgbClr val="FFFFFF"/>
                </a:solidFill>
                <a:latin typeface="Broadway" pitchFamily="82" charset="0"/>
                <a:ea typeface="微软雅黑" pitchFamily="34" charset="-122"/>
              </a:endParaRPr>
            </a:p>
          </p:txBody>
        </p:sp>
        <p:sp>
          <p:nvSpPr>
            <p:cNvPr id="58" name="TextBox 56"/>
            <p:cNvSpPr txBox="1">
              <a:spLocks noChangeArrowheads="1"/>
            </p:cNvSpPr>
            <p:nvPr/>
          </p:nvSpPr>
          <p:spPr bwMode="auto">
            <a:xfrm>
              <a:off x="3434735" y="3133362"/>
              <a:ext cx="1065304"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2015.12</a:t>
              </a:r>
              <a:endParaRPr lang="zh-CN" altLang="en-US" sz="1200" dirty="0">
                <a:solidFill>
                  <a:srgbClr val="FFFFFF"/>
                </a:solidFill>
                <a:latin typeface="Broadway" pitchFamily="82" charset="0"/>
                <a:ea typeface="微软雅黑" pitchFamily="34" charset="-122"/>
              </a:endParaRPr>
            </a:p>
          </p:txBody>
        </p:sp>
        <p:sp>
          <p:nvSpPr>
            <p:cNvPr id="59" name="TextBox 57"/>
            <p:cNvSpPr txBox="1">
              <a:spLocks noChangeArrowheads="1"/>
            </p:cNvSpPr>
            <p:nvPr/>
          </p:nvSpPr>
          <p:spPr bwMode="auto">
            <a:xfrm>
              <a:off x="5444480" y="3122328"/>
              <a:ext cx="928055"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2015.06</a:t>
              </a:r>
              <a:endParaRPr lang="zh-CN" altLang="en-US" sz="1200" dirty="0">
                <a:solidFill>
                  <a:srgbClr val="FFFFFF"/>
                </a:solidFill>
                <a:latin typeface="Broadway" pitchFamily="82" charset="0"/>
                <a:ea typeface="微软雅黑" pitchFamily="34" charset="-122"/>
              </a:endParaRPr>
            </a:p>
          </p:txBody>
        </p:sp>
        <p:sp>
          <p:nvSpPr>
            <p:cNvPr id="60" name="TextBox 58"/>
            <p:cNvSpPr txBox="1">
              <a:spLocks noChangeArrowheads="1"/>
            </p:cNvSpPr>
            <p:nvPr/>
          </p:nvSpPr>
          <p:spPr bwMode="auto">
            <a:xfrm>
              <a:off x="1508668" y="4346980"/>
              <a:ext cx="1046856"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2017.06</a:t>
              </a:r>
              <a:endParaRPr lang="zh-CN" altLang="en-US" sz="1200" dirty="0">
                <a:solidFill>
                  <a:srgbClr val="FFFFFF"/>
                </a:solidFill>
                <a:latin typeface="Broadway" pitchFamily="82" charset="0"/>
                <a:ea typeface="微软雅黑" pitchFamily="34" charset="-122"/>
              </a:endParaRPr>
            </a:p>
          </p:txBody>
        </p:sp>
        <p:sp>
          <p:nvSpPr>
            <p:cNvPr id="65" name="流程图: 联系 64"/>
            <p:cNvSpPr/>
            <p:nvPr/>
          </p:nvSpPr>
          <p:spPr>
            <a:xfrm>
              <a:off x="5364343" y="3579886"/>
              <a:ext cx="144484" cy="144481"/>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流程图: 联系 69"/>
            <p:cNvSpPr/>
            <p:nvPr/>
          </p:nvSpPr>
          <p:spPr>
            <a:xfrm>
              <a:off x="3563841" y="2716181"/>
              <a:ext cx="144484" cy="142892"/>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TextBox 70"/>
            <p:cNvSpPr txBox="1">
              <a:spLocks noChangeArrowheads="1"/>
            </p:cNvSpPr>
            <p:nvPr/>
          </p:nvSpPr>
          <p:spPr bwMode="auto">
            <a:xfrm>
              <a:off x="3212824" y="4346980"/>
              <a:ext cx="855101" cy="277033"/>
            </a:xfrm>
            <a:prstGeom prst="rect">
              <a:avLst/>
            </a:prstGeom>
            <a:noFill/>
            <a:ln w="9525">
              <a:noFill/>
              <a:miter lim="800000"/>
              <a:headEnd/>
              <a:tailEnd/>
            </a:ln>
          </p:spPr>
          <p:txBody>
            <a:bodyPr wrap="square">
              <a:spAutoFit/>
            </a:bodyPr>
            <a:lstStyle/>
            <a:p>
              <a:r>
                <a:rPr lang="en-US" altLang="zh-CN" sz="1200" dirty="0" smtClean="0">
                  <a:solidFill>
                    <a:srgbClr val="FFFFFF"/>
                  </a:solidFill>
                  <a:latin typeface="Broadway" pitchFamily="82" charset="0"/>
                  <a:ea typeface="微软雅黑" pitchFamily="34" charset="-122"/>
                </a:rPr>
                <a:t>2017.12</a:t>
              </a:r>
              <a:endParaRPr lang="zh-CN" altLang="en-US" sz="1200" dirty="0">
                <a:solidFill>
                  <a:srgbClr val="FFFFFF"/>
                </a:solidFill>
                <a:latin typeface="Broadway" pitchFamily="82" charset="0"/>
                <a:ea typeface="微软雅黑" pitchFamily="34" charset="-122"/>
              </a:endParaRPr>
            </a:p>
          </p:txBody>
        </p:sp>
        <p:sp>
          <p:nvSpPr>
            <p:cNvPr id="73" name="流程图: 联系 72"/>
            <p:cNvSpPr/>
            <p:nvPr/>
          </p:nvSpPr>
          <p:spPr>
            <a:xfrm>
              <a:off x="2339690" y="2716181"/>
              <a:ext cx="144485" cy="142892"/>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 name="流程图: 联系 78"/>
            <p:cNvSpPr/>
            <p:nvPr/>
          </p:nvSpPr>
          <p:spPr>
            <a:xfrm>
              <a:off x="1633144" y="2730470"/>
              <a:ext cx="142897" cy="144480"/>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4" name="流程图: 联系 83"/>
            <p:cNvSpPr/>
            <p:nvPr/>
          </p:nvSpPr>
          <p:spPr>
            <a:xfrm>
              <a:off x="539188" y="3795812"/>
              <a:ext cx="144485" cy="144481"/>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09" name="流程图: 联系 108"/>
          <p:cNvSpPr/>
          <p:nvPr/>
        </p:nvSpPr>
        <p:spPr bwMode="auto">
          <a:xfrm>
            <a:off x="5269607" y="3645669"/>
            <a:ext cx="144462" cy="142875"/>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1" name="Text Box 50"/>
          <p:cNvSpPr txBox="1">
            <a:spLocks noChangeArrowheads="1"/>
          </p:cNvSpPr>
          <p:nvPr/>
        </p:nvSpPr>
        <p:spPr bwMode="auto">
          <a:xfrm>
            <a:off x="6004999" y="260648"/>
            <a:ext cx="3139001"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成就梦想 共创财富</a:t>
            </a:r>
            <a:endParaRPr lang="en-US" altLang="zh-CN" sz="2800" b="1" dirty="0">
              <a:solidFill>
                <a:srgbClr val="000000"/>
              </a:solidFill>
              <a:ea typeface="宋体" charset="-122"/>
            </a:endParaRPr>
          </a:p>
        </p:txBody>
      </p:sp>
      <p:sp>
        <p:nvSpPr>
          <p:cNvPr id="112" name="TextBox 111"/>
          <p:cNvSpPr txBox="1"/>
          <p:nvPr/>
        </p:nvSpPr>
        <p:spPr>
          <a:xfrm>
            <a:off x="323528" y="4244895"/>
            <a:ext cx="8208912" cy="1015663"/>
          </a:xfrm>
          <a:prstGeom prst="rect">
            <a:avLst/>
          </a:prstGeom>
          <a:noFill/>
        </p:spPr>
        <p:txBody>
          <a:bodyPr wrap="square" rtlCol="0">
            <a:spAutoFit/>
          </a:bodyPr>
          <a:lstStyle/>
          <a:p>
            <a:r>
              <a:rPr lang="zh-CN" altLang="en-US" sz="2000" b="1" dirty="0" smtClean="0"/>
              <a:t>随着</a:t>
            </a:r>
            <a:r>
              <a:rPr lang="en-US" altLang="zh-CN" sz="2000" b="1" dirty="0" smtClean="0"/>
              <a:t>LED</a:t>
            </a:r>
            <a:r>
              <a:rPr lang="zh-CN" altLang="en-US" sz="2000" b="1" dirty="0" smtClean="0"/>
              <a:t>市场理性回归</a:t>
            </a:r>
            <a:r>
              <a:rPr lang="en-US" altLang="zh-CN" sz="2000" b="1" dirty="0" smtClean="0"/>
              <a:t>,</a:t>
            </a:r>
            <a:r>
              <a:rPr lang="zh-CN" altLang="en-US" sz="2000" b="1" dirty="0" smtClean="0"/>
              <a:t>标准的规范化</a:t>
            </a:r>
            <a:r>
              <a:rPr lang="en-US" altLang="zh-CN" sz="2000" b="1" dirty="0" smtClean="0"/>
              <a:t>,LED</a:t>
            </a:r>
            <a:r>
              <a:rPr lang="zh-CN" altLang="en-US" sz="2000" b="1" dirty="0" smtClean="0"/>
              <a:t>真正特性产品诞生，</a:t>
            </a:r>
            <a:r>
              <a:rPr lang="en-US" altLang="zh-CN" sz="2000" b="1" dirty="0" smtClean="0"/>
              <a:t>LED</a:t>
            </a:r>
            <a:r>
              <a:rPr lang="zh-CN" altLang="en-US" sz="2000" b="1" dirty="0" smtClean="0"/>
              <a:t>照明市场占有率将大幅度增加</a:t>
            </a:r>
            <a:r>
              <a:rPr lang="en-US" altLang="zh-CN" sz="2000" b="1" dirty="0" smtClean="0"/>
              <a:t>,</a:t>
            </a:r>
            <a:r>
              <a:rPr lang="zh-CN" altLang="en-US" sz="2000" b="1" dirty="0" smtClean="0"/>
              <a:t>同时部份中小型应用厂家</a:t>
            </a:r>
            <a:r>
              <a:rPr lang="en-US" altLang="zh-CN" sz="2000" b="1" dirty="0" smtClean="0"/>
              <a:t>,</a:t>
            </a:r>
            <a:r>
              <a:rPr lang="zh-CN" altLang="en-US" sz="2000" b="1" dirty="0" smtClean="0"/>
              <a:t>将因国标或技术更新所需的资金投入</a:t>
            </a:r>
            <a:r>
              <a:rPr lang="en-US" altLang="zh-CN" sz="2000" b="1" dirty="0" smtClean="0"/>
              <a:t>,</a:t>
            </a:r>
            <a:r>
              <a:rPr lang="zh-CN" altLang="en-US" sz="2000" b="1" dirty="0" smtClean="0"/>
              <a:t>而退出这个舞台</a:t>
            </a:r>
            <a:r>
              <a:rPr lang="en-US" altLang="zh-CN" sz="2000" b="1" dirty="0" smtClean="0"/>
              <a:t>.</a:t>
            </a:r>
            <a:r>
              <a:rPr lang="zh-CN" altLang="en-US" sz="2000" b="1" dirty="0" smtClean="0"/>
              <a:t> 同时也是光品质生活</a:t>
            </a:r>
            <a:r>
              <a:rPr lang="en-US" altLang="zh-CN" sz="2000" b="1" dirty="0" smtClean="0"/>
              <a:t>,</a:t>
            </a:r>
            <a:r>
              <a:rPr lang="zh-CN" altLang="en-US" sz="2000" b="1" dirty="0" smtClean="0"/>
              <a:t>新时代的来临</a:t>
            </a:r>
            <a:r>
              <a:rPr lang="en-US" altLang="zh-CN" sz="2000" b="1" dirty="0" smtClean="0"/>
              <a:t>.</a:t>
            </a:r>
            <a:endParaRPr lang="zh-CN" altLang="en-US" sz="20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7" descr="8.jpg"/>
          <p:cNvPicPr>
            <a:picLocks noChangeAspect="1"/>
          </p:cNvPicPr>
          <p:nvPr/>
        </p:nvPicPr>
        <p:blipFill>
          <a:blip r:embed="rId2" cstate="print"/>
          <a:srcRect/>
          <a:stretch>
            <a:fillRect/>
          </a:stretch>
        </p:blipFill>
        <p:spPr bwMode="auto">
          <a:xfrm>
            <a:off x="4787900" y="3457575"/>
            <a:ext cx="4321175" cy="2851150"/>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39939" name="图片 6" descr="(90).JPG"/>
          <p:cNvPicPr>
            <a:picLocks noChangeAspect="1"/>
          </p:cNvPicPr>
          <p:nvPr/>
        </p:nvPicPr>
        <p:blipFill>
          <a:blip r:embed="rId3" cstate="print"/>
          <a:srcRect/>
          <a:stretch>
            <a:fillRect/>
          </a:stretch>
        </p:blipFill>
        <p:spPr bwMode="auto">
          <a:xfrm>
            <a:off x="107950" y="3430588"/>
            <a:ext cx="4319588" cy="2878137"/>
          </a:xfrm>
          <a:prstGeom prst="rect">
            <a:avLst/>
          </a:prstGeom>
          <a:noFill/>
          <a:ln w="9525">
            <a:noFill/>
            <a:miter lim="800000"/>
            <a:headEnd/>
            <a:tailEnd/>
          </a:ln>
        </p:spPr>
      </p:pic>
      <p:sp>
        <p:nvSpPr>
          <p:cNvPr id="39940" name="灯片编号占位符 4"/>
          <p:cNvSpPr>
            <a:spLocks noGrp="1"/>
          </p:cNvSpPr>
          <p:nvPr>
            <p:ph type="sldNum" sz="quarter" idx="10"/>
          </p:nvPr>
        </p:nvSpPr>
        <p:spPr>
          <a:noFill/>
        </p:spPr>
        <p:txBody>
          <a:bodyPr/>
          <a:lstStyle/>
          <a:p>
            <a:fld id="{216566AF-3198-4D98-A786-7BF38E0B7F03}" type="slidenum">
              <a:rPr lang="zh-CN" altLang="en-US" smtClean="0">
                <a:ea typeface="宋体" charset="-122"/>
              </a:rPr>
              <a:pPr/>
              <a:t>34</a:t>
            </a:fld>
            <a:endParaRPr lang="en-US" altLang="zh-CN" smtClean="0">
              <a:ea typeface="宋体" charset="-122"/>
            </a:endParaRPr>
          </a:p>
        </p:txBody>
      </p:sp>
      <p:sp>
        <p:nvSpPr>
          <p:cNvPr id="39941" name="Rectangle 4"/>
          <p:cNvSpPr>
            <a:spLocks noChangeArrowheads="1"/>
          </p:cNvSpPr>
          <p:nvPr/>
        </p:nvSpPr>
        <p:spPr bwMode="white">
          <a:xfrm>
            <a:off x="755650" y="188913"/>
            <a:ext cx="7391400" cy="487362"/>
          </a:xfrm>
          <a:prstGeom prst="rect">
            <a:avLst/>
          </a:prstGeom>
          <a:noFill/>
          <a:ln w="9525">
            <a:noFill/>
            <a:miter lim="800000"/>
            <a:headEnd/>
            <a:tailEnd/>
          </a:ln>
        </p:spPr>
        <p:txBody>
          <a:bodyPr anchor="ctr"/>
          <a:lstStyle/>
          <a:p>
            <a:pPr algn="l"/>
            <a:r>
              <a:rPr lang="zh-CN" altLang="en-US" sz="2800" b="1">
                <a:solidFill>
                  <a:schemeClr val="bg1"/>
                </a:solidFill>
                <a:ea typeface="宋体" charset="-122"/>
              </a:rPr>
              <a:t>招商政策、支持服务说明</a:t>
            </a:r>
            <a:endParaRPr lang="en-US" altLang="zh-CN" sz="2800" b="1">
              <a:solidFill>
                <a:schemeClr val="bg1"/>
              </a:solidFill>
              <a:ea typeface="宋体" charset="-122"/>
            </a:endParaRPr>
          </a:p>
        </p:txBody>
      </p:sp>
      <p:sp>
        <p:nvSpPr>
          <p:cNvPr id="8" name="WordArt 5"/>
          <p:cNvSpPr>
            <a:spLocks noChangeArrowheads="1" noChangeShapeType="1" noTextEdit="1"/>
          </p:cNvSpPr>
          <p:nvPr/>
        </p:nvSpPr>
        <p:spPr bwMode="gray">
          <a:xfrm>
            <a:off x="1476375" y="1700808"/>
            <a:ext cx="5689600" cy="792162"/>
          </a:xfrm>
          <a:prstGeom prst="rect">
            <a:avLst/>
          </a:prstGeom>
        </p:spPr>
        <p:txBody>
          <a:bodyPr wrap="none" fromWordArt="1">
            <a:prstTxWarp prst="textDeflate">
              <a:avLst>
                <a:gd name="adj" fmla="val 0"/>
              </a:avLst>
            </a:prstTxWarp>
          </a:bodyPr>
          <a:lstStyle/>
          <a:p>
            <a:r>
              <a:rPr lang="en-US" altLang="zh-CN" sz="3600" b="1" kern="1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chemeClr val="tx2">
                      <a:alpha val="50000"/>
                    </a:schemeClr>
                  </a:outerShdw>
                </a:effectLst>
                <a:latin typeface="Arial"/>
                <a:cs typeface="Arial"/>
              </a:rPr>
              <a:t>Thank You !</a:t>
            </a:r>
            <a:endParaRPr lang="zh-CN" altLang="en-US" sz="3600" b="1" kern="1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chemeClr val="tx2">
                    <a:alpha val="50000"/>
                  </a:scheme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a:xfrm rot="1723431">
            <a:off x="3451293" y="3136808"/>
            <a:ext cx="2581016" cy="1902040"/>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tabLst/>
              <a:defRPr/>
            </a:pPr>
            <a:endParaRPr kumimoji="0" lang="zh-CN" altLang="en-US" sz="38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6" name="任意多边形 25"/>
          <p:cNvSpPr/>
          <p:nvPr/>
        </p:nvSpPr>
        <p:spPr>
          <a:xfrm rot="1723431">
            <a:off x="821817" y="1355444"/>
            <a:ext cx="5162757" cy="5162757"/>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7" name="任意多边形 26"/>
          <p:cNvSpPr/>
          <p:nvPr/>
        </p:nvSpPr>
        <p:spPr>
          <a:xfrm rot="1723431">
            <a:off x="821817" y="1355444"/>
            <a:ext cx="5162757" cy="5162757"/>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8" name="任意多边形 27"/>
          <p:cNvSpPr/>
          <p:nvPr/>
        </p:nvSpPr>
        <p:spPr>
          <a:xfrm rot="1723431">
            <a:off x="821817" y="1355444"/>
            <a:ext cx="5162757" cy="5162757"/>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108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9" name="任意多边形 28"/>
          <p:cNvSpPr/>
          <p:nvPr/>
        </p:nvSpPr>
        <p:spPr>
          <a:xfrm rot="1723431">
            <a:off x="821817" y="1355444"/>
            <a:ext cx="5162757" cy="5162757"/>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gradFill flip="none" rotWithShape="1">
            <a:gsLst>
              <a:gs pos="0">
                <a:srgbClr val="BC8F00">
                  <a:shade val="30000"/>
                  <a:satMod val="115000"/>
                </a:srgbClr>
              </a:gs>
              <a:gs pos="50000">
                <a:srgbClr val="BC8F00">
                  <a:shade val="67500"/>
                  <a:satMod val="115000"/>
                </a:srgbClr>
              </a:gs>
              <a:gs pos="100000">
                <a:srgbClr val="BC8F00">
                  <a:shade val="100000"/>
                  <a:satMod val="115000"/>
                </a:srgbClr>
              </a:gs>
            </a:gsLst>
            <a:lin ang="135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zh-CN" altLang="en-US" sz="31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30" name="任意多边形 29"/>
          <p:cNvSpPr/>
          <p:nvPr/>
        </p:nvSpPr>
        <p:spPr>
          <a:xfrm rot="1723431">
            <a:off x="821817" y="1355444"/>
            <a:ext cx="5162757" cy="5162757"/>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endParaRPr kumimoji="0" lang="zh-CN" altLang="en-US" sz="2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31" name="椭圆 12"/>
          <p:cNvSpPr/>
          <p:nvPr/>
        </p:nvSpPr>
        <p:spPr>
          <a:xfrm rot="1723431">
            <a:off x="642688" y="1012654"/>
            <a:ext cx="5716054" cy="5714911"/>
          </a:xfrm>
          <a:custGeom>
            <a:avLst/>
            <a:gdLst>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6" fmla="*/ 2674504 w 5207360"/>
              <a:gd name="connsiteY6" fmla="*/ 2214359 h 5206319"/>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0" fmla="*/ 5161332 w 5207360"/>
              <a:gd name="connsiteY0" fmla="*/ 2122919 h 5206319"/>
              <a:gd name="connsiteX1" fmla="*/ 5207360 w 5207360"/>
              <a:gd name="connsiteY1" fmla="*/ 2602639 h 5206319"/>
              <a:gd name="connsiteX2" fmla="*/ 2603680 w 5207360"/>
              <a:gd name="connsiteY2" fmla="*/ 5206319 h 5206319"/>
              <a:gd name="connsiteX3" fmla="*/ 0 w 5207360"/>
              <a:gd name="connsiteY3" fmla="*/ 2602639 h 5206319"/>
              <a:gd name="connsiteX4" fmla="*/ 2583064 w 5207360"/>
              <a:gd name="connsiteY4" fmla="*/ 0 h 520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360" h="5206319">
                <a:moveTo>
                  <a:pt x="5161332" y="2122919"/>
                </a:moveTo>
                <a:cubicBezTo>
                  <a:pt x="5192196" y="2278169"/>
                  <a:pt x="5207360" y="2438633"/>
                  <a:pt x="5207360" y="2602639"/>
                </a:cubicBezTo>
                <a:cubicBezTo>
                  <a:pt x="5207360" y="4040612"/>
                  <a:pt x="4041653" y="5206319"/>
                  <a:pt x="2603680" y="5206319"/>
                </a:cubicBezTo>
                <a:cubicBezTo>
                  <a:pt x="1165707" y="5206319"/>
                  <a:pt x="0" y="4040612"/>
                  <a:pt x="0" y="2602639"/>
                </a:cubicBezTo>
                <a:cubicBezTo>
                  <a:pt x="0" y="1171547"/>
                  <a:pt x="1154578" y="10121"/>
                  <a:pt x="2583064" y="0"/>
                </a:cubicBezTo>
              </a:path>
            </a:pathLst>
          </a:custGeom>
          <a:noFill/>
          <a:ln w="25400" cap="flat" cmpd="sng" algn="ctr">
            <a:solidFill>
              <a:srgbClr val="1F497D">
                <a:lumMod val="60000"/>
                <a:lumOff val="40000"/>
              </a:srgbClr>
            </a:solidFill>
            <a:prstDash val="sysDash"/>
            <a:headEnd type="oval" w="med" len="med"/>
            <a:tailEnd type="stealth" w="lg" len="lg"/>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2" name="椭圆 31"/>
          <p:cNvSpPr/>
          <p:nvPr/>
        </p:nvSpPr>
        <p:spPr>
          <a:xfrm>
            <a:off x="3062653" y="3464421"/>
            <a:ext cx="720080" cy="72008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3" name="TextBox 32"/>
          <p:cNvSpPr txBox="1"/>
          <p:nvPr/>
        </p:nvSpPr>
        <p:spPr>
          <a:xfrm>
            <a:off x="3153045" y="2942678"/>
            <a:ext cx="574871"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20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06</a:t>
            </a:r>
            <a:endParaRPr kumimoji="0" lang="zh-CN" altLang="en-US" sz="20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4" name="TextBox 33"/>
          <p:cNvSpPr txBox="1"/>
          <p:nvPr/>
        </p:nvSpPr>
        <p:spPr>
          <a:xfrm>
            <a:off x="2622076" y="3143865"/>
            <a:ext cx="574871"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20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05</a:t>
            </a:r>
            <a:endParaRPr kumimoji="0" lang="zh-CN" altLang="en-US" sz="20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5" name="TextBox 34"/>
          <p:cNvSpPr txBox="1"/>
          <p:nvPr/>
        </p:nvSpPr>
        <p:spPr>
          <a:xfrm>
            <a:off x="2513540" y="3668772"/>
            <a:ext cx="574871"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20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04</a:t>
            </a:r>
            <a:endParaRPr kumimoji="0" lang="zh-CN" altLang="en-US" sz="20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6" name="TextBox 35"/>
          <p:cNvSpPr txBox="1"/>
          <p:nvPr/>
        </p:nvSpPr>
        <p:spPr>
          <a:xfrm>
            <a:off x="2822162" y="4100707"/>
            <a:ext cx="574871"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20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03</a:t>
            </a:r>
            <a:endParaRPr kumimoji="0" lang="zh-CN" altLang="en-US" sz="20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7" name="TextBox 36"/>
          <p:cNvSpPr txBox="1"/>
          <p:nvPr/>
        </p:nvSpPr>
        <p:spPr>
          <a:xfrm>
            <a:off x="3362595" y="4148336"/>
            <a:ext cx="574871"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20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02</a:t>
            </a:r>
            <a:endParaRPr kumimoji="0" lang="zh-CN" altLang="en-US" sz="20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8" name="TextBox 37"/>
          <p:cNvSpPr txBox="1"/>
          <p:nvPr/>
        </p:nvSpPr>
        <p:spPr>
          <a:xfrm>
            <a:off x="3767410" y="3717816"/>
            <a:ext cx="574871" cy="49244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20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01</a:t>
            </a:r>
            <a:endParaRPr kumimoji="0" lang="zh-CN" altLang="en-US" sz="20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9" name="TextBox 38"/>
          <p:cNvSpPr txBox="1"/>
          <p:nvPr/>
        </p:nvSpPr>
        <p:spPr>
          <a:xfrm>
            <a:off x="2843808" y="1628800"/>
            <a:ext cx="1232683" cy="707886"/>
          </a:xfrm>
          <a:prstGeom prst="rect">
            <a:avLst/>
          </a:prstGeom>
          <a:noFill/>
        </p:spPr>
        <p:txBody>
          <a:bodyPr wrap="square" rtlCol="0">
            <a:spAutoFit/>
          </a:bodyPr>
          <a:lstStyle/>
          <a:p>
            <a:pPr algn="ctr" latinLnBrk="1"/>
            <a:r>
              <a:rPr kumimoji="1" lang="zh-CN" altLang="en-US" sz="2000" b="1" dirty="0" smtClean="0">
                <a:solidFill>
                  <a:srgbClr val="FFFFFF"/>
                </a:solidFill>
                <a:latin typeface="宋体" pitchFamily="2" charset="-122"/>
                <a:ea typeface="宋体" pitchFamily="2" charset="-122"/>
              </a:rPr>
              <a:t>怎样选择</a:t>
            </a:r>
            <a:endParaRPr kumimoji="1" lang="en-US" altLang="zh-CN" sz="2000" b="1" dirty="0" smtClean="0">
              <a:solidFill>
                <a:srgbClr val="FFFFFF"/>
              </a:solidFill>
              <a:latin typeface="宋体" pitchFamily="2" charset="-122"/>
              <a:ea typeface="宋体" pitchFamily="2" charset="-122"/>
            </a:endParaRPr>
          </a:p>
          <a:p>
            <a:pPr algn="ctr" latinLnBrk="1"/>
            <a:r>
              <a:rPr kumimoji="1" lang="zh-CN" altLang="en-US" sz="2000" b="1" dirty="0" smtClean="0">
                <a:solidFill>
                  <a:srgbClr val="FFFFFF"/>
                </a:solidFill>
                <a:latin typeface="宋体" pitchFamily="2" charset="-122"/>
                <a:ea typeface="宋体" pitchFamily="2" charset="-122"/>
              </a:rPr>
              <a:t>代理品牌</a:t>
            </a:r>
            <a:endParaRPr kumimoji="1" lang="en-US" altLang="zh-CN" sz="2000" b="1" dirty="0" smtClean="0">
              <a:solidFill>
                <a:srgbClr val="FFFFFF"/>
              </a:solidFill>
              <a:latin typeface="宋体" pitchFamily="2" charset="-122"/>
              <a:ea typeface="宋体" pitchFamily="2" charset="-122"/>
            </a:endParaRPr>
          </a:p>
        </p:txBody>
      </p:sp>
      <p:sp>
        <p:nvSpPr>
          <p:cNvPr id="40" name="TextBox 39"/>
          <p:cNvSpPr txBox="1"/>
          <p:nvPr/>
        </p:nvSpPr>
        <p:spPr>
          <a:xfrm>
            <a:off x="958306" y="3475755"/>
            <a:ext cx="1165422" cy="1015663"/>
          </a:xfrm>
          <a:prstGeom prst="rect">
            <a:avLst/>
          </a:prstGeom>
          <a:noFill/>
        </p:spPr>
        <p:txBody>
          <a:bodyPr wrap="square" rtlCol="0">
            <a:spAutoFit/>
          </a:bodyPr>
          <a:lstStyle/>
          <a:p>
            <a:pPr algn="ctr" latinLnBrk="1"/>
            <a:r>
              <a:rPr kumimoji="1" lang="zh-CN" altLang="en-US" sz="2000" b="1" dirty="0" smtClean="0">
                <a:solidFill>
                  <a:srgbClr val="FFFFFF"/>
                </a:solidFill>
                <a:latin typeface="宋体" pitchFamily="2" charset="-122"/>
                <a:ea typeface="宋体" pitchFamily="2" charset="-122"/>
              </a:rPr>
              <a:t>大工程</a:t>
            </a:r>
            <a:endParaRPr kumimoji="1" lang="en-US" altLang="zh-CN" sz="2000" b="1" dirty="0" smtClean="0">
              <a:solidFill>
                <a:srgbClr val="FFFFFF"/>
              </a:solidFill>
              <a:latin typeface="宋体" pitchFamily="2" charset="-122"/>
              <a:ea typeface="宋体" pitchFamily="2" charset="-122"/>
            </a:endParaRPr>
          </a:p>
          <a:p>
            <a:pPr algn="ctr" latinLnBrk="1"/>
            <a:r>
              <a:rPr kumimoji="1" lang="zh-CN" altLang="en-US" sz="2000" b="1" dirty="0" smtClean="0">
                <a:solidFill>
                  <a:srgbClr val="FFFFFF"/>
                </a:solidFill>
                <a:latin typeface="宋体" pitchFamily="2" charset="-122"/>
                <a:ea typeface="宋体" pitchFamily="2" charset="-122"/>
              </a:rPr>
              <a:t>资金链短缺</a:t>
            </a:r>
            <a:endParaRPr kumimoji="1" lang="en-US" altLang="zh-CN" sz="2000" b="1" dirty="0" smtClean="0">
              <a:solidFill>
                <a:srgbClr val="FFFFFF"/>
              </a:solidFill>
              <a:latin typeface="宋体" pitchFamily="2" charset="-122"/>
              <a:ea typeface="宋体" pitchFamily="2" charset="-122"/>
            </a:endParaRPr>
          </a:p>
        </p:txBody>
      </p:sp>
      <p:sp>
        <p:nvSpPr>
          <p:cNvPr id="41" name="TextBox 40"/>
          <p:cNvSpPr txBox="1"/>
          <p:nvPr/>
        </p:nvSpPr>
        <p:spPr>
          <a:xfrm>
            <a:off x="1907704" y="4941168"/>
            <a:ext cx="1228500" cy="707886"/>
          </a:xfrm>
          <a:prstGeom prst="rect">
            <a:avLst/>
          </a:prstGeom>
          <a:noFill/>
        </p:spPr>
        <p:txBody>
          <a:bodyPr wrap="square" rtlCol="0">
            <a:spAutoFit/>
          </a:bodyPr>
          <a:lstStyle/>
          <a:p>
            <a:pPr algn="ctr" latinLnBrk="1"/>
            <a:r>
              <a:rPr kumimoji="1" lang="zh-CN" altLang="en-US" sz="2000" b="1" dirty="0" smtClean="0">
                <a:solidFill>
                  <a:srgbClr val="FFFFFF"/>
                </a:solidFill>
                <a:latin typeface="+mn-ea"/>
              </a:rPr>
              <a:t>自身品牌</a:t>
            </a:r>
            <a:endParaRPr kumimoji="1" lang="en-US" altLang="zh-CN" sz="2000" b="1" dirty="0" smtClean="0">
              <a:solidFill>
                <a:srgbClr val="FFFFFF"/>
              </a:solidFill>
              <a:latin typeface="+mn-ea"/>
            </a:endParaRPr>
          </a:p>
          <a:p>
            <a:pPr algn="ctr" latinLnBrk="1"/>
            <a:r>
              <a:rPr kumimoji="1" lang="zh-CN" altLang="en-US" sz="2000" b="1" dirty="0" smtClean="0">
                <a:solidFill>
                  <a:srgbClr val="FFFFFF"/>
                </a:solidFill>
                <a:latin typeface="+mn-ea"/>
              </a:rPr>
              <a:t>的发展</a:t>
            </a:r>
            <a:endParaRPr kumimoji="0" lang="zh-CN" altLang="en-US" sz="2000" b="0" i="0" u="none" strike="noStrike" kern="0" cap="none" spc="0" normalizeH="0" baseline="0" noProof="0" dirty="0">
              <a:ln>
                <a:noFill/>
              </a:ln>
              <a:solidFill>
                <a:sysClr val="window" lastClr="FFFFFF"/>
              </a:solidFill>
              <a:effectLst/>
              <a:uLnTx/>
              <a:uFillTx/>
              <a:latin typeface="+mn-ea"/>
            </a:endParaRPr>
          </a:p>
        </p:txBody>
      </p:sp>
      <p:sp>
        <p:nvSpPr>
          <p:cNvPr id="42" name="TextBox 41"/>
          <p:cNvSpPr txBox="1"/>
          <p:nvPr/>
        </p:nvSpPr>
        <p:spPr>
          <a:xfrm>
            <a:off x="1403648" y="2276872"/>
            <a:ext cx="1307938" cy="707886"/>
          </a:xfrm>
          <a:prstGeom prst="rect">
            <a:avLst/>
          </a:prstGeom>
          <a:noFill/>
        </p:spPr>
        <p:txBody>
          <a:bodyPr wrap="square" rtlCol="0">
            <a:spAutoFit/>
          </a:bodyPr>
          <a:lstStyle/>
          <a:p>
            <a:pPr algn="ctr" latinLnBrk="1"/>
            <a:r>
              <a:rPr kumimoji="1" lang="zh-CN" altLang="en-US" sz="2000" b="1" dirty="0" smtClean="0">
                <a:solidFill>
                  <a:srgbClr val="FFFFFF"/>
                </a:solidFill>
                <a:latin typeface="+mn-ea"/>
              </a:rPr>
              <a:t>产品品质</a:t>
            </a:r>
            <a:endParaRPr kumimoji="1" lang="en-US" altLang="zh-CN" sz="2000" b="1" dirty="0" smtClean="0">
              <a:solidFill>
                <a:srgbClr val="FFFFFF"/>
              </a:solidFill>
              <a:latin typeface="+mn-ea"/>
            </a:endParaRPr>
          </a:p>
          <a:p>
            <a:pPr algn="ctr" latinLnBrk="1"/>
            <a:r>
              <a:rPr kumimoji="1" lang="zh-CN" altLang="en-US" sz="2000" b="1" dirty="0" smtClean="0">
                <a:solidFill>
                  <a:srgbClr val="FFFFFF"/>
                </a:solidFill>
                <a:latin typeface="+mn-ea"/>
              </a:rPr>
              <a:t>稳定性</a:t>
            </a:r>
            <a:endParaRPr kumimoji="1" lang="ko-KR" altLang="en-US" sz="2000" b="1" dirty="0">
              <a:solidFill>
                <a:srgbClr val="FFFFFF"/>
              </a:solidFill>
              <a:latin typeface="+mn-ea"/>
            </a:endParaRPr>
          </a:p>
        </p:txBody>
      </p:sp>
      <p:sp>
        <p:nvSpPr>
          <p:cNvPr id="43" name="TextBox 42"/>
          <p:cNvSpPr txBox="1"/>
          <p:nvPr/>
        </p:nvSpPr>
        <p:spPr>
          <a:xfrm>
            <a:off x="3471388" y="4892549"/>
            <a:ext cx="1172620" cy="707886"/>
          </a:xfrm>
          <a:prstGeom prst="rect">
            <a:avLst/>
          </a:prstGeom>
          <a:noFill/>
        </p:spPr>
        <p:txBody>
          <a:bodyPr wrap="square" rtlCol="0">
            <a:spAutoFit/>
          </a:bodyPr>
          <a:lstStyle/>
          <a:p>
            <a:pPr algn="ctr" latinLnBrk="1"/>
            <a:r>
              <a:rPr kumimoji="1" lang="zh-CN" altLang="en-US" sz="2000" b="1" dirty="0" smtClean="0">
                <a:solidFill>
                  <a:srgbClr val="FFFFFF"/>
                </a:solidFill>
                <a:latin typeface="宋体" pitchFamily="2" charset="-122"/>
                <a:ea typeface="宋体" pitchFamily="2" charset="-122"/>
              </a:rPr>
              <a:t>竞争者</a:t>
            </a:r>
            <a:endParaRPr kumimoji="1" lang="en-US" altLang="zh-CN" sz="2000" b="1" dirty="0" smtClean="0">
              <a:solidFill>
                <a:srgbClr val="FFFFFF"/>
              </a:solidFill>
              <a:latin typeface="宋体" pitchFamily="2" charset="-122"/>
              <a:ea typeface="宋体" pitchFamily="2" charset="-122"/>
            </a:endParaRPr>
          </a:p>
          <a:p>
            <a:pPr algn="ctr" latinLnBrk="1"/>
            <a:r>
              <a:rPr kumimoji="1" lang="zh-CN" altLang="en-US" sz="2000" b="1" dirty="0" smtClean="0">
                <a:solidFill>
                  <a:srgbClr val="FFFFFF"/>
                </a:solidFill>
                <a:latin typeface="宋体" pitchFamily="2" charset="-122"/>
                <a:ea typeface="宋体" pitchFamily="2" charset="-122"/>
              </a:rPr>
              <a:t>的威胁</a:t>
            </a:r>
            <a:endParaRPr kumimoji="1" lang="ko-KR" altLang="en-US" sz="2000" b="1" dirty="0">
              <a:solidFill>
                <a:srgbClr val="FFFFFF"/>
              </a:solidFill>
              <a:latin typeface="宋体" pitchFamily="2" charset="-122"/>
              <a:ea typeface="HY각헤드라인M" pitchFamily="18" charset="-127"/>
            </a:endParaRPr>
          </a:p>
        </p:txBody>
      </p:sp>
      <p:sp>
        <p:nvSpPr>
          <p:cNvPr id="44" name="TextBox 43"/>
          <p:cNvSpPr txBox="1"/>
          <p:nvPr/>
        </p:nvSpPr>
        <p:spPr>
          <a:xfrm>
            <a:off x="4427984" y="3933056"/>
            <a:ext cx="1224136" cy="707886"/>
          </a:xfrm>
          <a:prstGeom prst="rect">
            <a:avLst/>
          </a:prstGeom>
          <a:noFill/>
        </p:spPr>
        <p:txBody>
          <a:bodyPr wrap="square" rtlCol="0">
            <a:spAutoFit/>
          </a:bodyPr>
          <a:lstStyle/>
          <a:p>
            <a:pPr algn="ctr" latinLnBrk="1"/>
            <a:r>
              <a:rPr kumimoji="1" lang="zh-CN" altLang="en-US" sz="2000" b="1" dirty="0" smtClean="0">
                <a:solidFill>
                  <a:srgbClr val="FFFFFF"/>
                </a:solidFill>
                <a:latin typeface="宋体" pitchFamily="2" charset="-122"/>
                <a:ea typeface="宋体" pitchFamily="2" charset="-122"/>
              </a:rPr>
              <a:t>持续的</a:t>
            </a:r>
            <a:endParaRPr kumimoji="1" lang="en-US" altLang="zh-CN" sz="2000" b="1" dirty="0" smtClean="0">
              <a:solidFill>
                <a:srgbClr val="FFFFFF"/>
              </a:solidFill>
              <a:latin typeface="宋体" pitchFamily="2" charset="-122"/>
              <a:ea typeface="宋体" pitchFamily="2" charset="-122"/>
            </a:endParaRPr>
          </a:p>
          <a:p>
            <a:pPr algn="ctr" latinLnBrk="1"/>
            <a:r>
              <a:rPr kumimoji="1" lang="zh-CN" altLang="en-US" sz="2000" b="1" dirty="0" smtClean="0">
                <a:solidFill>
                  <a:srgbClr val="FFFFFF"/>
                </a:solidFill>
                <a:latin typeface="宋体" pitchFamily="2" charset="-122"/>
                <a:ea typeface="宋体" pitchFamily="2" charset="-122"/>
              </a:rPr>
              <a:t>利益增长</a:t>
            </a:r>
            <a:endParaRPr kumimoji="1" lang="ko-KR" altLang="en-US" sz="2000" b="1" dirty="0">
              <a:solidFill>
                <a:srgbClr val="FFFFFF"/>
              </a:solidFill>
              <a:latin typeface="宋体" pitchFamily="2" charset="-122"/>
              <a:ea typeface="HY각헤드라인M" pitchFamily="18" charset="-127"/>
            </a:endParaRPr>
          </a:p>
        </p:txBody>
      </p:sp>
      <p:sp>
        <p:nvSpPr>
          <p:cNvPr id="45" name="TextBox 44"/>
          <p:cNvSpPr txBox="1"/>
          <p:nvPr/>
        </p:nvSpPr>
        <p:spPr>
          <a:xfrm>
            <a:off x="5076056" y="2156245"/>
            <a:ext cx="3056718" cy="652486"/>
          </a:xfrm>
          <a:prstGeom prst="rect">
            <a:avLst/>
          </a:prstGeom>
          <a:noFill/>
        </p:spPr>
        <p:txBody>
          <a:bodyPr wrap="square" rtlCol="0">
            <a:spAutoFit/>
          </a:bodyPr>
          <a:lstStyle/>
          <a:p>
            <a:pPr algn="r">
              <a:lnSpc>
                <a:spcPct val="130000"/>
              </a:lnSpc>
            </a:pPr>
            <a:r>
              <a:rPr lang="zh-CN" altLang="en-US" sz="2800" b="1" dirty="0" smtClean="0">
                <a:solidFill>
                  <a:srgbClr val="0070C0"/>
                </a:solidFill>
                <a:latin typeface="微软雅黑" pitchFamily="34" charset="-122"/>
                <a:ea typeface="微软雅黑" pitchFamily="34" charset="-122"/>
              </a:rPr>
              <a:t>代理商面对的困境</a:t>
            </a:r>
            <a:endParaRPr lang="zh-CN" altLang="en-US" sz="2800" b="1" dirty="0">
              <a:solidFill>
                <a:srgbClr val="0070C0"/>
              </a:solidFill>
              <a:latin typeface="微软雅黑" pitchFamily="34" charset="-122"/>
              <a:ea typeface="微软雅黑" pitchFamily="34" charset="-122"/>
            </a:endParaRPr>
          </a:p>
        </p:txBody>
      </p:sp>
      <p:cxnSp>
        <p:nvCxnSpPr>
          <p:cNvPr id="47" name="直接连接符 46"/>
          <p:cNvCxnSpPr/>
          <p:nvPr/>
        </p:nvCxnSpPr>
        <p:spPr>
          <a:xfrm>
            <a:off x="4932040" y="2823944"/>
            <a:ext cx="4211960" cy="0"/>
          </a:xfrm>
          <a:prstGeom prst="line">
            <a:avLst/>
          </a:prstGeom>
          <a:noFill/>
          <a:ln w="38100" cap="flat" cmpd="sng" algn="ctr">
            <a:solidFill>
              <a:srgbClr val="0070C0"/>
            </a:solidFill>
            <a:prstDash val="solid"/>
          </a:ln>
          <a:effectLst/>
        </p:spPr>
      </p:cxnSp>
      <p:sp>
        <p:nvSpPr>
          <p:cNvPr id="48" name="Text Box 50"/>
          <p:cNvSpPr txBox="1">
            <a:spLocks noChangeArrowheads="1"/>
          </p:cNvSpPr>
          <p:nvPr/>
        </p:nvSpPr>
        <p:spPr bwMode="auto">
          <a:xfrm>
            <a:off x="6084168" y="188640"/>
            <a:ext cx="3070071" cy="523220"/>
          </a:xfrm>
          <a:prstGeom prst="rect">
            <a:avLst/>
          </a:prstGeom>
          <a:noFill/>
          <a:ln w="9525" algn="ctr">
            <a:noFill/>
            <a:miter lim="800000"/>
            <a:headEnd/>
            <a:tailEnd/>
          </a:ln>
        </p:spPr>
        <p:txBody>
          <a:bodyPr wrap="none">
            <a:spAutoFit/>
          </a:bodyPr>
          <a:lstStyle/>
          <a:p>
            <a:pPr algn="l" eaLnBrk="0" hangingPunct="0"/>
            <a:r>
              <a:rPr lang="zh-CN" altLang="en-US" sz="2800" b="1" dirty="0" smtClean="0">
                <a:solidFill>
                  <a:srgbClr val="000000"/>
                </a:solidFill>
                <a:ea typeface="宋体" charset="-122"/>
              </a:rPr>
              <a:t>代理商面对的困境</a:t>
            </a:r>
            <a:endParaRPr lang="en-US" altLang="zh-CN" sz="2800" b="1" dirty="0">
              <a:solidFill>
                <a:srgbClr val="000000"/>
              </a:solidFill>
              <a:ea typeface="宋体" charset="-122"/>
            </a:endParaRPr>
          </a:p>
        </p:txBody>
      </p:sp>
    </p:spTree>
    <p:extLst>
      <p:ext uri="{BB962C8B-B14F-4D97-AF65-F5344CB8AC3E}">
        <p14:creationId xmlns="" xmlns:p14="http://schemas.microsoft.com/office/powerpoint/2010/main" val="378056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a:grpSpLocks/>
          </p:cNvGrpSpPr>
          <p:nvPr/>
        </p:nvGrpSpPr>
        <p:grpSpPr bwMode="auto">
          <a:xfrm>
            <a:off x="358775" y="1268760"/>
            <a:ext cx="4076700" cy="2046287"/>
            <a:chOff x="358610" y="1551202"/>
            <a:chExt cx="4077057" cy="2046819"/>
          </a:xfrm>
        </p:grpSpPr>
        <p:grpSp>
          <p:nvGrpSpPr>
            <p:cNvPr id="5" name="组合 17"/>
            <p:cNvGrpSpPr>
              <a:grpSpLocks/>
            </p:cNvGrpSpPr>
            <p:nvPr/>
          </p:nvGrpSpPr>
          <p:grpSpPr bwMode="auto">
            <a:xfrm flipH="1">
              <a:off x="358610" y="1551202"/>
              <a:ext cx="4077057" cy="2046819"/>
              <a:chOff x="2102177" y="2387518"/>
              <a:chExt cx="5895832" cy="2936263"/>
            </a:xfrm>
          </p:grpSpPr>
          <p:sp>
            <p:nvSpPr>
              <p:cNvPr id="7" name="圆角矩形 6"/>
              <p:cNvSpPr/>
              <p:nvPr/>
            </p:nvSpPr>
            <p:spPr>
              <a:xfrm>
                <a:off x="2102177" y="2715541"/>
                <a:ext cx="5895832" cy="2608240"/>
              </a:xfrm>
              <a:prstGeom prst="roundRect">
                <a:avLst>
                  <a:gd name="adj" fmla="val 147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圆角矩形 7"/>
              <p:cNvSpPr/>
              <p:nvPr/>
            </p:nvSpPr>
            <p:spPr>
              <a:xfrm>
                <a:off x="2278959" y="3474094"/>
                <a:ext cx="5556041" cy="1713010"/>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6797261" y="2387518"/>
                <a:ext cx="755347" cy="765388"/>
              </a:xfrm>
              <a:prstGeom prst="ellipse">
                <a:avLst/>
              </a:prstGeom>
              <a:solidFill>
                <a:schemeClr val="bg1"/>
              </a:solidFill>
              <a:ln w="1079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chemeClr val="tx1"/>
                    </a:solidFill>
                  </a:rPr>
                  <a:t>1</a:t>
                </a:r>
                <a:endParaRPr lang="zh-CN" altLang="en-US" sz="2800" b="1" dirty="0">
                  <a:solidFill>
                    <a:schemeClr val="tx1"/>
                  </a:solidFill>
                </a:endParaRPr>
              </a:p>
            </p:txBody>
          </p:sp>
          <p:sp>
            <p:nvSpPr>
              <p:cNvPr id="10" name="TextBox 21"/>
              <p:cNvSpPr txBox="1">
                <a:spLocks noChangeArrowheads="1"/>
              </p:cNvSpPr>
              <p:nvPr/>
            </p:nvSpPr>
            <p:spPr bwMode="auto">
              <a:xfrm>
                <a:off x="2931309" y="2906973"/>
                <a:ext cx="3373958" cy="662453"/>
              </a:xfrm>
              <a:prstGeom prst="rect">
                <a:avLst/>
              </a:prstGeom>
              <a:noFill/>
              <a:ln w="9525">
                <a:noFill/>
                <a:miter lim="800000"/>
                <a:headEnd/>
                <a:tailEnd/>
              </a:ln>
            </p:spPr>
            <p:txBody>
              <a:bodyPr>
                <a:spAutoFit/>
              </a:bodyPr>
              <a:lstStyle/>
              <a:p>
                <a:r>
                  <a:rPr lang="zh-CN" altLang="en-US" sz="2400" b="1" dirty="0" smtClean="0">
                    <a:solidFill>
                      <a:schemeClr val="bg1"/>
                    </a:solidFill>
                    <a:latin typeface="微软雅黑" pitchFamily="34" charset="-122"/>
                    <a:ea typeface="微软雅黑" pitchFamily="34" charset="-122"/>
                  </a:rPr>
                  <a:t>多品牌经营</a:t>
                </a:r>
                <a:endParaRPr lang="zh-CN" altLang="en-US" sz="2400" b="1" dirty="0">
                  <a:solidFill>
                    <a:schemeClr val="bg1"/>
                  </a:solidFill>
                  <a:latin typeface="微软雅黑" pitchFamily="34" charset="-122"/>
                  <a:ea typeface="微软雅黑" pitchFamily="34" charset="-122"/>
                </a:endParaRPr>
              </a:p>
            </p:txBody>
          </p:sp>
        </p:grpSp>
        <p:sp>
          <p:nvSpPr>
            <p:cNvPr id="6" name="TextBox 22"/>
            <p:cNvSpPr txBox="1">
              <a:spLocks noChangeArrowheads="1"/>
            </p:cNvSpPr>
            <p:nvPr/>
          </p:nvSpPr>
          <p:spPr bwMode="auto">
            <a:xfrm>
              <a:off x="641445" y="2470244"/>
              <a:ext cx="3712191" cy="954355"/>
            </a:xfrm>
            <a:prstGeom prst="rect">
              <a:avLst/>
            </a:prstGeom>
            <a:noFill/>
            <a:ln w="9525">
              <a:noFill/>
              <a:miter lim="800000"/>
              <a:headEnd/>
              <a:tailEnd/>
            </a:ln>
          </p:spPr>
          <p:txBody>
            <a:bodyPr>
              <a:spAutoFit/>
            </a:bodyPr>
            <a:lstStyle/>
            <a:p>
              <a:pPr algn="ctr"/>
              <a:r>
                <a:rPr lang="zh-CN" altLang="en-US" sz="1400" dirty="0" smtClean="0"/>
                <a:t>优势：产品品类互补，满足不同客户需求</a:t>
              </a:r>
              <a:endParaRPr lang="en-US" altLang="zh-CN" sz="1400" dirty="0" smtClean="0"/>
            </a:p>
            <a:p>
              <a:pPr algn="ctr"/>
              <a:endParaRPr lang="en-US" altLang="zh-CN" sz="1400" dirty="0" smtClean="0"/>
            </a:p>
            <a:p>
              <a:pPr algn="ctr"/>
              <a:r>
                <a:rPr lang="zh-CN" altLang="en-US" sz="1400" dirty="0" smtClean="0"/>
                <a:t>劣势：库存量大、资金周转比较困难、销售压力大、不好管理</a:t>
              </a:r>
              <a:endParaRPr lang="zh-CN" altLang="en-US" sz="1400" dirty="0"/>
            </a:p>
          </p:txBody>
        </p:sp>
      </p:grpSp>
      <p:grpSp>
        <p:nvGrpSpPr>
          <p:cNvPr id="11" name="组合 27"/>
          <p:cNvGrpSpPr>
            <a:grpSpLocks/>
          </p:cNvGrpSpPr>
          <p:nvPr/>
        </p:nvGrpSpPr>
        <p:grpSpPr bwMode="auto">
          <a:xfrm>
            <a:off x="4665663" y="3842097"/>
            <a:ext cx="4071937" cy="2027238"/>
            <a:chOff x="4678951" y="1551202"/>
            <a:chExt cx="4070630" cy="2027269"/>
          </a:xfrm>
        </p:grpSpPr>
        <p:grpSp>
          <p:nvGrpSpPr>
            <p:cNvPr id="12" name="组合 6"/>
            <p:cNvGrpSpPr>
              <a:grpSpLocks/>
            </p:cNvGrpSpPr>
            <p:nvPr/>
          </p:nvGrpSpPr>
          <p:grpSpPr bwMode="auto">
            <a:xfrm>
              <a:off x="4678951" y="1551202"/>
              <a:ext cx="4070630" cy="2027269"/>
              <a:chOff x="1624084" y="315901"/>
              <a:chExt cx="5895832" cy="2936263"/>
            </a:xfrm>
          </p:grpSpPr>
          <p:sp>
            <p:nvSpPr>
              <p:cNvPr id="14" name="圆角矩形 2"/>
              <p:cNvSpPr/>
              <p:nvPr/>
            </p:nvSpPr>
            <p:spPr>
              <a:xfrm>
                <a:off x="1624084" y="644708"/>
                <a:ext cx="5895832" cy="2607456"/>
              </a:xfrm>
              <a:prstGeom prst="roundRect">
                <a:avLst>
                  <a:gd name="adj" fmla="val 1471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圆角矩形 14"/>
              <p:cNvSpPr/>
              <p:nvPr/>
            </p:nvSpPr>
            <p:spPr>
              <a:xfrm>
                <a:off x="1801073" y="1403491"/>
                <a:ext cx="5555645" cy="1710712"/>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6317764" y="315901"/>
                <a:ext cx="756229" cy="765682"/>
              </a:xfrm>
              <a:prstGeom prst="ellipse">
                <a:avLst/>
              </a:prstGeom>
              <a:solidFill>
                <a:schemeClr val="bg1"/>
              </a:solidFill>
              <a:ln w="1079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chemeClr val="tx1"/>
                    </a:solidFill>
                  </a:rPr>
                  <a:t>4</a:t>
                </a:r>
                <a:endParaRPr lang="zh-CN" altLang="en-US" sz="2800" b="1" dirty="0">
                  <a:solidFill>
                    <a:schemeClr val="tx1"/>
                  </a:solidFill>
                </a:endParaRPr>
              </a:p>
            </p:txBody>
          </p:sp>
          <p:sp>
            <p:nvSpPr>
              <p:cNvPr id="17" name="TextBox 5"/>
              <p:cNvSpPr txBox="1">
                <a:spLocks noChangeArrowheads="1"/>
              </p:cNvSpPr>
              <p:nvPr/>
            </p:nvSpPr>
            <p:spPr bwMode="auto">
              <a:xfrm>
                <a:off x="2426823" y="835356"/>
                <a:ext cx="3687374" cy="668678"/>
              </a:xfrm>
              <a:prstGeom prst="rect">
                <a:avLst/>
              </a:prstGeom>
              <a:noFill/>
              <a:ln w="9525">
                <a:noFill/>
                <a:miter lim="800000"/>
                <a:headEnd/>
                <a:tailEnd/>
              </a:ln>
            </p:spPr>
            <p:txBody>
              <a:bodyPr wrap="square">
                <a:spAutoFit/>
              </a:bodyPr>
              <a:lstStyle/>
              <a:p>
                <a:pPr algn="ctr"/>
                <a:r>
                  <a:rPr lang="zh-CN" altLang="en-US" sz="2400" b="1" dirty="0" smtClean="0">
                    <a:solidFill>
                      <a:schemeClr val="bg1"/>
                    </a:solidFill>
                    <a:latin typeface="微软雅黑" pitchFamily="34" charset="-122"/>
                    <a:ea typeface="微软雅黑" pitchFamily="34" charset="-122"/>
                  </a:rPr>
                  <a:t>提高自身知名度</a:t>
                </a:r>
                <a:endParaRPr lang="zh-CN" altLang="en-US" sz="2400" b="1" dirty="0">
                  <a:solidFill>
                    <a:schemeClr val="bg1"/>
                  </a:solidFill>
                  <a:latin typeface="微软雅黑" pitchFamily="34" charset="-122"/>
                  <a:ea typeface="微软雅黑" pitchFamily="34" charset="-122"/>
                </a:endParaRPr>
              </a:p>
            </p:txBody>
          </p:sp>
        </p:grpSp>
        <p:sp>
          <p:nvSpPr>
            <p:cNvPr id="13" name="TextBox 23"/>
            <p:cNvSpPr txBox="1">
              <a:spLocks noChangeArrowheads="1"/>
            </p:cNvSpPr>
            <p:nvPr/>
          </p:nvSpPr>
          <p:spPr bwMode="auto">
            <a:xfrm>
              <a:off x="4858603" y="2470245"/>
              <a:ext cx="3712191" cy="738675"/>
            </a:xfrm>
            <a:prstGeom prst="rect">
              <a:avLst/>
            </a:prstGeom>
            <a:noFill/>
            <a:ln w="9525">
              <a:noFill/>
              <a:miter lim="800000"/>
              <a:headEnd/>
              <a:tailEnd/>
            </a:ln>
          </p:spPr>
          <p:txBody>
            <a:bodyPr>
              <a:spAutoFit/>
            </a:bodyPr>
            <a:lstStyle/>
            <a:p>
              <a:pPr algn="ctr"/>
              <a:r>
                <a:rPr lang="zh-CN" altLang="en-US" sz="1400" dirty="0" smtClean="0"/>
                <a:t>优势：减少对品牌企业的依赖性</a:t>
              </a:r>
              <a:endParaRPr lang="en-US" altLang="zh-CN" sz="1400" dirty="0" smtClean="0"/>
            </a:p>
            <a:p>
              <a:pPr algn="ctr"/>
              <a:endParaRPr lang="en-US" altLang="zh-CN" sz="1400" dirty="0" smtClean="0"/>
            </a:p>
            <a:p>
              <a:pPr algn="ctr"/>
              <a:r>
                <a:rPr lang="zh-CN" altLang="en-US" sz="1400" dirty="0" smtClean="0"/>
                <a:t>劣势：营销费用增加，且缺少专业策划指导</a:t>
              </a:r>
              <a:endParaRPr lang="zh-CN" altLang="en-US" sz="1400" dirty="0"/>
            </a:p>
          </p:txBody>
        </p:sp>
      </p:grpSp>
      <p:grpSp>
        <p:nvGrpSpPr>
          <p:cNvPr id="18" name="组合 29"/>
          <p:cNvGrpSpPr>
            <a:grpSpLocks/>
          </p:cNvGrpSpPr>
          <p:nvPr/>
        </p:nvGrpSpPr>
        <p:grpSpPr bwMode="auto">
          <a:xfrm>
            <a:off x="358775" y="3842097"/>
            <a:ext cx="4076700" cy="2030413"/>
            <a:chOff x="358610" y="4124525"/>
            <a:chExt cx="4077057" cy="2030470"/>
          </a:xfrm>
        </p:grpSpPr>
        <p:grpSp>
          <p:nvGrpSpPr>
            <p:cNvPr id="19" name="组合 12"/>
            <p:cNvGrpSpPr>
              <a:grpSpLocks/>
            </p:cNvGrpSpPr>
            <p:nvPr/>
          </p:nvGrpSpPr>
          <p:grpSpPr bwMode="auto">
            <a:xfrm>
              <a:off x="358610" y="4124525"/>
              <a:ext cx="4077057" cy="2030470"/>
              <a:chOff x="1447294" y="3309060"/>
              <a:chExt cx="5895832" cy="2936263"/>
            </a:xfrm>
          </p:grpSpPr>
          <p:sp>
            <p:nvSpPr>
              <p:cNvPr id="21" name="圆角矩形 20"/>
              <p:cNvSpPr/>
              <p:nvPr/>
            </p:nvSpPr>
            <p:spPr>
              <a:xfrm flipH="1">
                <a:off x="1447294" y="3637353"/>
                <a:ext cx="5895832" cy="2607970"/>
              </a:xfrm>
              <a:prstGeom prst="roundRect">
                <a:avLst>
                  <a:gd name="adj" fmla="val 14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圆角矩形 21"/>
              <p:cNvSpPr/>
              <p:nvPr/>
            </p:nvSpPr>
            <p:spPr>
              <a:xfrm flipH="1">
                <a:off x="1610303" y="4397245"/>
                <a:ext cx="5556041" cy="1710333"/>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22"/>
              <p:cNvSpPr/>
              <p:nvPr/>
            </p:nvSpPr>
            <p:spPr>
              <a:xfrm flipH="1">
                <a:off x="1892696" y="3309060"/>
                <a:ext cx="755347" cy="764485"/>
              </a:xfrm>
              <a:prstGeom prst="ellipse">
                <a:avLst/>
              </a:prstGeom>
              <a:solidFill>
                <a:schemeClr val="bg1"/>
              </a:solidFill>
              <a:ln w="1079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chemeClr val="tx1"/>
                    </a:solidFill>
                  </a:rPr>
                  <a:t>3</a:t>
                </a:r>
                <a:endParaRPr lang="zh-CN" altLang="en-US" sz="2800" b="1" dirty="0">
                  <a:solidFill>
                    <a:schemeClr val="tx1"/>
                  </a:solidFill>
                </a:endParaRPr>
              </a:p>
            </p:txBody>
          </p:sp>
          <p:sp>
            <p:nvSpPr>
              <p:cNvPr id="24" name="TextBox 16"/>
              <p:cNvSpPr txBox="1">
                <a:spLocks noChangeArrowheads="1"/>
              </p:cNvSpPr>
              <p:nvPr/>
            </p:nvSpPr>
            <p:spPr bwMode="auto">
              <a:xfrm flipH="1">
                <a:off x="2825087" y="3843342"/>
                <a:ext cx="3247116" cy="667633"/>
              </a:xfrm>
              <a:prstGeom prst="rect">
                <a:avLst/>
              </a:prstGeom>
              <a:noFill/>
              <a:ln w="9525">
                <a:noFill/>
                <a:miter lim="800000"/>
                <a:headEnd/>
                <a:tailEnd/>
              </a:ln>
            </p:spPr>
            <p:txBody>
              <a:bodyPr>
                <a:spAutoFit/>
              </a:bodyPr>
              <a:lstStyle/>
              <a:p>
                <a:pPr algn="ctr"/>
                <a:r>
                  <a:rPr lang="zh-CN" altLang="en-US" sz="2400" b="1" dirty="0" smtClean="0">
                    <a:solidFill>
                      <a:schemeClr val="bg1"/>
                    </a:solidFill>
                    <a:latin typeface="微软雅黑" pitchFamily="34" charset="-122"/>
                    <a:ea typeface="微软雅黑" pitchFamily="34" charset="-122"/>
                  </a:rPr>
                  <a:t>贷款融资</a:t>
                </a:r>
                <a:endParaRPr lang="zh-CN" altLang="en-US" sz="2400" b="1" dirty="0">
                  <a:solidFill>
                    <a:schemeClr val="bg1"/>
                  </a:solidFill>
                  <a:latin typeface="微软雅黑" pitchFamily="34" charset="-122"/>
                  <a:ea typeface="微软雅黑" pitchFamily="34" charset="-122"/>
                </a:endParaRPr>
              </a:p>
            </p:txBody>
          </p:sp>
        </p:grpSp>
        <p:sp>
          <p:nvSpPr>
            <p:cNvPr id="20" name="TextBox 24"/>
            <p:cNvSpPr txBox="1">
              <a:spLocks noChangeArrowheads="1"/>
            </p:cNvSpPr>
            <p:nvPr/>
          </p:nvSpPr>
          <p:spPr bwMode="auto">
            <a:xfrm>
              <a:off x="573205" y="5063319"/>
              <a:ext cx="3712191" cy="738685"/>
            </a:xfrm>
            <a:prstGeom prst="rect">
              <a:avLst/>
            </a:prstGeom>
            <a:noFill/>
            <a:ln w="9525">
              <a:noFill/>
              <a:miter lim="800000"/>
              <a:headEnd/>
              <a:tailEnd/>
            </a:ln>
          </p:spPr>
          <p:txBody>
            <a:bodyPr>
              <a:spAutoFit/>
            </a:bodyPr>
            <a:lstStyle/>
            <a:p>
              <a:pPr algn="ctr"/>
              <a:r>
                <a:rPr lang="zh-CN" altLang="en-US" sz="1400" dirty="0" smtClean="0"/>
                <a:t>优势：尽快凑集资金，顺利完成项目</a:t>
              </a:r>
              <a:endParaRPr lang="en-US" altLang="zh-CN" sz="1400" dirty="0" smtClean="0"/>
            </a:p>
            <a:p>
              <a:pPr algn="ctr"/>
              <a:endParaRPr lang="en-US" altLang="zh-CN" sz="1400" dirty="0" smtClean="0"/>
            </a:p>
            <a:p>
              <a:pPr algn="ctr"/>
              <a:r>
                <a:rPr lang="zh-CN" altLang="en-US" sz="1400" dirty="0" smtClean="0"/>
                <a:t>劣势：资金周转压力大，财务成本增加</a:t>
              </a:r>
              <a:endParaRPr lang="zh-CN" altLang="en-US" sz="1400" dirty="0"/>
            </a:p>
          </p:txBody>
        </p:sp>
      </p:grpSp>
      <p:grpSp>
        <p:nvGrpSpPr>
          <p:cNvPr id="25" name="组合 30"/>
          <p:cNvGrpSpPr>
            <a:grpSpLocks/>
          </p:cNvGrpSpPr>
          <p:nvPr/>
        </p:nvGrpSpPr>
        <p:grpSpPr bwMode="auto">
          <a:xfrm>
            <a:off x="4665663" y="1268760"/>
            <a:ext cx="4071937" cy="2027237"/>
            <a:chOff x="4678951" y="4153165"/>
            <a:chExt cx="4070630" cy="2027269"/>
          </a:xfrm>
        </p:grpSpPr>
        <p:grpSp>
          <p:nvGrpSpPr>
            <p:cNvPr id="26" name="组合 7"/>
            <p:cNvGrpSpPr>
              <a:grpSpLocks/>
            </p:cNvGrpSpPr>
            <p:nvPr/>
          </p:nvGrpSpPr>
          <p:grpSpPr bwMode="auto">
            <a:xfrm>
              <a:off x="4678951" y="4153165"/>
              <a:ext cx="4070630" cy="2027269"/>
              <a:chOff x="2102177" y="2387518"/>
              <a:chExt cx="5895832" cy="2936263"/>
            </a:xfrm>
          </p:grpSpPr>
          <p:sp>
            <p:nvSpPr>
              <p:cNvPr id="28" name="圆角矩形 27"/>
              <p:cNvSpPr/>
              <p:nvPr/>
            </p:nvSpPr>
            <p:spPr>
              <a:xfrm>
                <a:off x="2102177" y="2716324"/>
                <a:ext cx="5895832" cy="2607457"/>
              </a:xfrm>
              <a:prstGeom prst="roundRect">
                <a:avLst>
                  <a:gd name="adj" fmla="val 147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圆角矩形 9"/>
              <p:cNvSpPr/>
              <p:nvPr/>
            </p:nvSpPr>
            <p:spPr>
              <a:xfrm>
                <a:off x="2279166" y="3475108"/>
                <a:ext cx="5555645" cy="1710713"/>
              </a:xfrm>
              <a:prstGeom prst="roundRect">
                <a:avLst>
                  <a:gd name="adj" fmla="val 17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a:xfrm>
                <a:off x="6795857" y="2387518"/>
                <a:ext cx="756229" cy="765681"/>
              </a:xfrm>
              <a:prstGeom prst="ellipse">
                <a:avLst/>
              </a:prstGeom>
              <a:solidFill>
                <a:schemeClr val="bg1"/>
              </a:solidFill>
              <a:ln w="1079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chemeClr val="tx1"/>
                    </a:solidFill>
                  </a:rPr>
                  <a:t>2</a:t>
                </a:r>
                <a:endParaRPr lang="zh-CN" altLang="en-US" sz="2800" b="1" dirty="0">
                  <a:solidFill>
                    <a:schemeClr val="tx1"/>
                  </a:solidFill>
                </a:endParaRPr>
              </a:p>
            </p:txBody>
          </p:sp>
          <p:sp>
            <p:nvSpPr>
              <p:cNvPr id="31" name="TextBox 11"/>
              <p:cNvSpPr txBox="1">
                <a:spLocks noChangeArrowheads="1"/>
              </p:cNvSpPr>
              <p:nvPr/>
            </p:nvSpPr>
            <p:spPr bwMode="auto">
              <a:xfrm>
                <a:off x="3128666" y="2872187"/>
                <a:ext cx="3710121" cy="668679"/>
              </a:xfrm>
              <a:prstGeom prst="rect">
                <a:avLst/>
              </a:prstGeom>
              <a:noFill/>
              <a:ln w="9525">
                <a:noFill/>
                <a:miter lim="800000"/>
                <a:headEnd/>
                <a:tailEnd/>
              </a:ln>
            </p:spPr>
            <p:txBody>
              <a:bodyPr>
                <a:spAutoFit/>
              </a:bodyPr>
              <a:lstStyle/>
              <a:p>
                <a:pPr algn="ctr"/>
                <a:r>
                  <a:rPr lang="zh-CN" altLang="en-US" sz="2400" b="1" dirty="0" smtClean="0">
                    <a:solidFill>
                      <a:schemeClr val="bg1"/>
                    </a:solidFill>
                    <a:latin typeface="微软雅黑" pitchFamily="34" charset="-122"/>
                    <a:ea typeface="微软雅黑" pitchFamily="34" charset="-122"/>
                  </a:rPr>
                  <a:t>选择低成本产品</a:t>
                </a:r>
                <a:endParaRPr lang="zh-CN" altLang="en-US" sz="2400" b="1" dirty="0">
                  <a:solidFill>
                    <a:schemeClr val="bg1"/>
                  </a:solidFill>
                  <a:latin typeface="微软雅黑" pitchFamily="34" charset="-122"/>
                  <a:ea typeface="微软雅黑" pitchFamily="34" charset="-122"/>
                </a:endParaRPr>
              </a:p>
            </p:txBody>
          </p:sp>
        </p:grpSp>
        <p:sp>
          <p:nvSpPr>
            <p:cNvPr id="27" name="TextBox 25"/>
            <p:cNvSpPr txBox="1">
              <a:spLocks noChangeArrowheads="1"/>
            </p:cNvSpPr>
            <p:nvPr/>
          </p:nvSpPr>
          <p:spPr bwMode="auto">
            <a:xfrm>
              <a:off x="4844955" y="5090615"/>
              <a:ext cx="3712191" cy="738676"/>
            </a:xfrm>
            <a:prstGeom prst="rect">
              <a:avLst/>
            </a:prstGeom>
            <a:noFill/>
            <a:ln w="9525">
              <a:noFill/>
              <a:miter lim="800000"/>
              <a:headEnd/>
              <a:tailEnd/>
            </a:ln>
          </p:spPr>
          <p:txBody>
            <a:bodyPr>
              <a:spAutoFit/>
            </a:bodyPr>
            <a:lstStyle/>
            <a:p>
              <a:pPr algn="ctr"/>
              <a:r>
                <a:rPr lang="zh-CN" altLang="en-US" sz="1400" dirty="0" smtClean="0"/>
                <a:t>优势：薄利多销</a:t>
              </a:r>
              <a:endParaRPr lang="en-US" altLang="zh-CN" sz="1400" dirty="0" smtClean="0"/>
            </a:p>
            <a:p>
              <a:pPr algn="ctr"/>
              <a:endParaRPr lang="en-US" altLang="zh-CN" sz="1400" dirty="0" smtClean="0"/>
            </a:p>
            <a:p>
              <a:pPr algn="ctr"/>
              <a:r>
                <a:rPr lang="zh-CN" altLang="en-US" sz="1400" dirty="0" smtClean="0"/>
                <a:t>劣势：以利润填补未能预见的售后黑洞</a:t>
              </a:r>
              <a:endParaRPr lang="zh-CN" altLang="en-US" sz="1400" dirty="0"/>
            </a:p>
          </p:txBody>
        </p:sp>
      </p:grpSp>
      <p:sp>
        <p:nvSpPr>
          <p:cNvPr id="33" name="Text Box 50"/>
          <p:cNvSpPr txBox="1">
            <a:spLocks noChangeArrowheads="1"/>
          </p:cNvSpPr>
          <p:nvPr/>
        </p:nvSpPr>
        <p:spPr bwMode="auto">
          <a:xfrm>
            <a:off x="6444208" y="188640"/>
            <a:ext cx="2348720" cy="523220"/>
          </a:xfrm>
          <a:prstGeom prst="rect">
            <a:avLst/>
          </a:prstGeom>
          <a:noFill/>
          <a:ln w="9525" algn="ctr">
            <a:noFill/>
            <a:miter lim="800000"/>
            <a:headEnd/>
            <a:tailEnd/>
          </a:ln>
        </p:spPr>
        <p:txBody>
          <a:bodyPr wrap="none">
            <a:spAutoFit/>
          </a:bodyPr>
          <a:lstStyle/>
          <a:p>
            <a:pPr algn="l" eaLnBrk="0" hangingPunct="0"/>
            <a:r>
              <a:rPr lang="zh-CN" altLang="en-US" sz="2800" b="1" dirty="0" smtClean="0">
                <a:solidFill>
                  <a:srgbClr val="000000"/>
                </a:solidFill>
                <a:ea typeface="宋体" charset="-122"/>
              </a:rPr>
              <a:t>普遍应对措施</a:t>
            </a:r>
            <a:endParaRPr lang="en-US" altLang="zh-CN" sz="28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1"/>
          <p:cNvGrpSpPr>
            <a:grpSpLocks/>
          </p:cNvGrpSpPr>
          <p:nvPr/>
        </p:nvGrpSpPr>
        <p:grpSpPr bwMode="auto">
          <a:xfrm>
            <a:off x="1475656" y="1196752"/>
            <a:ext cx="6659563" cy="4608512"/>
            <a:chOff x="839" y="709"/>
            <a:chExt cx="4195" cy="2903"/>
          </a:xfrm>
        </p:grpSpPr>
        <p:sp>
          <p:nvSpPr>
            <p:cNvPr id="22533" name="Oval 132"/>
            <p:cNvSpPr>
              <a:spLocks noChangeArrowheads="1"/>
            </p:cNvSpPr>
            <p:nvPr/>
          </p:nvSpPr>
          <p:spPr bwMode="auto">
            <a:xfrm>
              <a:off x="3606" y="709"/>
              <a:ext cx="1428" cy="2903"/>
            </a:xfrm>
            <a:prstGeom prst="ellipse">
              <a:avLst/>
            </a:prstGeom>
            <a:gradFill rotWithShape="1">
              <a:gsLst>
                <a:gs pos="0">
                  <a:srgbClr val="766F00"/>
                </a:gs>
                <a:gs pos="100000">
                  <a:srgbClr val="FFF000"/>
                </a:gs>
              </a:gsLst>
              <a:lin ang="0" scaled="1"/>
            </a:gradFill>
            <a:ln w="9525">
              <a:round/>
              <a:headEnd/>
              <a:tailEnd/>
            </a:ln>
            <a:scene3d>
              <a:camera prst="legacyObliqueRight"/>
              <a:lightRig rig="legacyFlat3" dir="r"/>
            </a:scene3d>
            <a:sp3d extrusionH="201600" prstMaterial="legacyMatte">
              <a:bevelT w="13500" h="13500" prst="angle"/>
              <a:bevelB w="13500" h="13500" prst="angle"/>
              <a:extrusionClr>
                <a:srgbClr val="FFF000"/>
              </a:extrusionClr>
            </a:sp3d>
          </p:spPr>
          <p:txBody>
            <a:bodyPr wrap="none" anchor="ctr">
              <a:flatTx/>
            </a:bodyPr>
            <a:lstStyle/>
            <a:p>
              <a:endParaRPr lang="ko-KR" altLang="en-US"/>
            </a:p>
          </p:txBody>
        </p:sp>
        <p:sp>
          <p:nvSpPr>
            <p:cNvPr id="22534" name="Oval 133"/>
            <p:cNvSpPr>
              <a:spLocks noChangeArrowheads="1"/>
            </p:cNvSpPr>
            <p:nvPr/>
          </p:nvSpPr>
          <p:spPr bwMode="auto">
            <a:xfrm>
              <a:off x="3606" y="935"/>
              <a:ext cx="1206" cy="2450"/>
            </a:xfrm>
            <a:prstGeom prst="ellipse">
              <a:avLst/>
            </a:prstGeom>
            <a:gradFill rotWithShape="1">
              <a:gsLst>
                <a:gs pos="0">
                  <a:srgbClr val="765D00"/>
                </a:gs>
                <a:gs pos="100000">
                  <a:srgbClr val="FFC800"/>
                </a:gs>
              </a:gsLst>
              <a:lin ang="0" scaled="1"/>
            </a:gradFill>
            <a:ln w="9525">
              <a:round/>
              <a:headEnd/>
              <a:tailEnd/>
            </a:ln>
            <a:scene3d>
              <a:camera prst="legacyObliqueRight"/>
              <a:lightRig rig="legacyFlat3" dir="r"/>
            </a:scene3d>
            <a:sp3d extrusionH="201600" prstMaterial="legacyMatte">
              <a:bevelT w="13500" h="13500" prst="angle"/>
              <a:bevelB w="13500" h="13500" prst="angle"/>
              <a:extrusionClr>
                <a:srgbClr val="FFC800"/>
              </a:extrusionClr>
            </a:sp3d>
          </p:spPr>
          <p:txBody>
            <a:bodyPr wrap="none" anchor="ctr">
              <a:flatTx/>
            </a:bodyPr>
            <a:lstStyle/>
            <a:p>
              <a:endParaRPr lang="ko-KR" altLang="en-US"/>
            </a:p>
          </p:txBody>
        </p:sp>
        <p:sp>
          <p:nvSpPr>
            <p:cNvPr id="22535" name="Oval 134"/>
            <p:cNvSpPr>
              <a:spLocks noChangeArrowheads="1"/>
            </p:cNvSpPr>
            <p:nvPr/>
          </p:nvSpPr>
          <p:spPr bwMode="auto">
            <a:xfrm>
              <a:off x="3606" y="1162"/>
              <a:ext cx="982" cy="1996"/>
            </a:xfrm>
            <a:prstGeom prst="ellipse">
              <a:avLst/>
            </a:prstGeom>
            <a:gradFill rotWithShape="1">
              <a:gsLst>
                <a:gs pos="0">
                  <a:srgbClr val="764A00"/>
                </a:gs>
                <a:gs pos="100000">
                  <a:srgbClr val="FFA000"/>
                </a:gs>
              </a:gsLst>
              <a:lin ang="0" scaled="1"/>
            </a:gradFill>
            <a:ln w="9525">
              <a:round/>
              <a:headEnd/>
              <a:tailEnd/>
            </a:ln>
            <a:scene3d>
              <a:camera prst="legacyObliqueRight"/>
              <a:lightRig rig="legacyFlat3" dir="r"/>
            </a:scene3d>
            <a:sp3d extrusionH="201600" prstMaterial="legacyMatte">
              <a:bevelT w="13500" h="13500" prst="angle"/>
              <a:bevelB w="13500" h="13500" prst="angle"/>
              <a:extrusionClr>
                <a:srgbClr val="FFA000"/>
              </a:extrusionClr>
            </a:sp3d>
          </p:spPr>
          <p:txBody>
            <a:bodyPr wrap="none" anchor="ctr">
              <a:flatTx/>
            </a:bodyPr>
            <a:lstStyle/>
            <a:p>
              <a:endParaRPr lang="ko-KR" altLang="en-US"/>
            </a:p>
          </p:txBody>
        </p:sp>
        <p:sp>
          <p:nvSpPr>
            <p:cNvPr id="22536" name="Oval 135"/>
            <p:cNvSpPr>
              <a:spLocks noChangeArrowheads="1"/>
            </p:cNvSpPr>
            <p:nvPr/>
          </p:nvSpPr>
          <p:spPr bwMode="auto">
            <a:xfrm>
              <a:off x="3606" y="1389"/>
              <a:ext cx="758" cy="1542"/>
            </a:xfrm>
            <a:prstGeom prst="ellipse">
              <a:avLst/>
            </a:prstGeom>
            <a:gradFill rotWithShape="1">
              <a:gsLst>
                <a:gs pos="0">
                  <a:srgbClr val="762500"/>
                </a:gs>
                <a:gs pos="100000">
                  <a:srgbClr val="FF5000"/>
                </a:gs>
              </a:gsLst>
              <a:lin ang="0" scaled="1"/>
            </a:gradFill>
            <a:ln w="9525">
              <a:round/>
              <a:headEnd/>
              <a:tailEnd/>
            </a:ln>
            <a:scene3d>
              <a:camera prst="legacyObliqueRight"/>
              <a:lightRig rig="legacyFlat3" dir="r"/>
            </a:scene3d>
            <a:sp3d extrusionH="201600" prstMaterial="legacyMatte">
              <a:bevelT w="13500" h="13500" prst="angle"/>
              <a:bevelB w="13500" h="13500" prst="angle"/>
              <a:extrusionClr>
                <a:srgbClr val="FF5000"/>
              </a:extrusionClr>
            </a:sp3d>
          </p:spPr>
          <p:txBody>
            <a:bodyPr wrap="none" anchor="ctr">
              <a:flatTx/>
            </a:bodyPr>
            <a:lstStyle/>
            <a:p>
              <a:endParaRPr lang="ko-KR" altLang="en-US"/>
            </a:p>
          </p:txBody>
        </p:sp>
        <p:sp>
          <p:nvSpPr>
            <p:cNvPr id="22537" name="Oval 136"/>
            <p:cNvSpPr>
              <a:spLocks noChangeArrowheads="1"/>
            </p:cNvSpPr>
            <p:nvPr/>
          </p:nvSpPr>
          <p:spPr bwMode="auto">
            <a:xfrm>
              <a:off x="3606" y="1616"/>
              <a:ext cx="535" cy="1087"/>
            </a:xfrm>
            <a:prstGeom prst="ellipse">
              <a:avLst/>
            </a:prstGeom>
            <a:gradFill rotWithShape="1">
              <a:gsLst>
                <a:gs pos="0">
                  <a:srgbClr val="760000"/>
                </a:gs>
                <a:gs pos="100000">
                  <a:srgbClr val="FF0000"/>
                </a:gs>
              </a:gsLst>
              <a:lin ang="0" scaled="1"/>
            </a:gradFill>
            <a:ln w="9525">
              <a:round/>
              <a:headEnd/>
              <a:tailEnd/>
            </a:ln>
            <a:scene3d>
              <a:camera prst="legacyObliqueRight"/>
              <a:lightRig rig="legacyFlat3" dir="r"/>
            </a:scene3d>
            <a:sp3d extrusionH="201600" prstMaterial="legacyMatte">
              <a:bevelT w="13500" h="13500" prst="angle"/>
              <a:bevelB w="13500" h="13500" prst="angle"/>
              <a:extrusionClr>
                <a:srgbClr val="FF0000"/>
              </a:extrusionClr>
            </a:sp3d>
          </p:spPr>
          <p:txBody>
            <a:bodyPr wrap="none" anchor="ctr">
              <a:flatTx/>
            </a:bodyPr>
            <a:lstStyle/>
            <a:p>
              <a:endParaRPr lang="ko-KR" altLang="en-US"/>
            </a:p>
          </p:txBody>
        </p:sp>
        <p:sp>
          <p:nvSpPr>
            <p:cNvPr id="22538" name="AutoShape 137"/>
            <p:cNvSpPr>
              <a:spLocks noChangeArrowheads="1"/>
            </p:cNvSpPr>
            <p:nvPr/>
          </p:nvSpPr>
          <p:spPr bwMode="auto">
            <a:xfrm>
              <a:off x="839" y="1027"/>
              <a:ext cx="3039" cy="2177"/>
            </a:xfrm>
            <a:prstGeom prst="rightArrowCallout">
              <a:avLst>
                <a:gd name="adj1" fmla="val 25037"/>
                <a:gd name="adj2" fmla="val 25000"/>
                <a:gd name="adj3" fmla="val 29580"/>
                <a:gd name="adj4" fmla="val 71208"/>
              </a:avLst>
            </a:prstGeom>
            <a:gradFill rotWithShape="1">
              <a:gsLst>
                <a:gs pos="0">
                  <a:srgbClr val="762F00"/>
                </a:gs>
                <a:gs pos="100000">
                  <a:srgbClr val="FF6600"/>
                </a:gs>
              </a:gsLst>
              <a:lin ang="0" scaled="1"/>
            </a:gradFill>
            <a:ln w="9525">
              <a:miter lim="800000"/>
              <a:headEnd/>
              <a:tailEnd/>
            </a:ln>
            <a:scene3d>
              <a:camera prst="legacyObliqueBottomLeft"/>
              <a:lightRig rig="legacyFlat3" dir="b"/>
            </a:scene3d>
            <a:sp3d extrusionH="430200" prstMaterial="legacyMatte">
              <a:bevelT w="13500" h="13500" prst="angle"/>
              <a:bevelB w="13500" h="13500" prst="angle"/>
              <a:extrusionClr>
                <a:srgbClr val="FF6600"/>
              </a:extrusionClr>
            </a:sp3d>
          </p:spPr>
          <p:txBody>
            <a:bodyPr wrap="none" anchor="ctr">
              <a:flatTx/>
            </a:bodyPr>
            <a:lstStyle/>
            <a:p>
              <a:endParaRPr lang="ko-KR" altLang="en-US"/>
            </a:p>
          </p:txBody>
        </p:sp>
        <p:sp>
          <p:nvSpPr>
            <p:cNvPr id="22539" name="Text Box 138"/>
            <p:cNvSpPr txBox="1">
              <a:spLocks noChangeArrowheads="1"/>
            </p:cNvSpPr>
            <p:nvPr/>
          </p:nvSpPr>
          <p:spPr bwMode="auto">
            <a:xfrm>
              <a:off x="1021" y="1840"/>
              <a:ext cx="1769" cy="547"/>
            </a:xfrm>
            <a:prstGeom prst="rect">
              <a:avLst/>
            </a:prstGeom>
            <a:noFill/>
            <a:ln w="9525" algn="ctr">
              <a:noFill/>
              <a:miter lim="800000"/>
              <a:headEnd/>
              <a:tailEnd/>
            </a:ln>
          </p:spPr>
          <p:txBody>
            <a:bodyPr>
              <a:spAutoFit/>
            </a:bodyPr>
            <a:lstStyle/>
            <a:p>
              <a:pPr marL="342900" indent="-342900" algn="ctr">
                <a:lnSpc>
                  <a:spcPct val="90000"/>
                </a:lnSpc>
              </a:pPr>
              <a:r>
                <a:rPr lang="zh-CN" altLang="en-US" sz="2000" dirty="0" smtClean="0">
                  <a:solidFill>
                    <a:schemeClr val="bg1"/>
                  </a:solidFill>
                  <a:latin typeface="Arial" pitchFamily="34" charset="0"/>
                </a:rPr>
                <a:t>选择</a:t>
              </a:r>
              <a:r>
                <a:rPr lang="zh-CN" altLang="en-US" sz="2800" b="1" dirty="0" smtClean="0">
                  <a:solidFill>
                    <a:schemeClr val="bg1"/>
                  </a:solidFill>
                  <a:latin typeface="Arial" pitchFamily="34" charset="0"/>
                </a:rPr>
                <a:t>实力</a:t>
              </a:r>
              <a:r>
                <a:rPr lang="zh-CN" altLang="en-US" sz="2000" dirty="0" smtClean="0">
                  <a:solidFill>
                    <a:schemeClr val="bg1"/>
                  </a:solidFill>
                  <a:latin typeface="Arial" pitchFamily="34" charset="0"/>
                </a:rPr>
                <a:t>品牌</a:t>
              </a:r>
              <a:endParaRPr lang="en-US" altLang="zh-CN" sz="2000" dirty="0" smtClean="0">
                <a:solidFill>
                  <a:schemeClr val="bg1"/>
                </a:solidFill>
                <a:latin typeface="Arial" pitchFamily="34" charset="0"/>
              </a:endParaRPr>
            </a:p>
            <a:p>
              <a:pPr marL="342900" indent="-342900" algn="ctr">
                <a:lnSpc>
                  <a:spcPct val="90000"/>
                </a:lnSpc>
              </a:pPr>
              <a:r>
                <a:rPr lang="zh-CN" altLang="en-US" sz="2000" dirty="0" smtClean="0">
                  <a:solidFill>
                    <a:schemeClr val="bg1"/>
                  </a:solidFill>
                  <a:latin typeface="Arial" pitchFamily="34" charset="0"/>
                </a:rPr>
                <a:t>做好</a:t>
              </a:r>
              <a:r>
                <a:rPr lang="zh-CN" altLang="en-US" sz="2800" b="1" dirty="0" smtClean="0">
                  <a:solidFill>
                    <a:schemeClr val="bg1"/>
                  </a:solidFill>
                  <a:latin typeface="Arial" pitchFamily="34" charset="0"/>
                </a:rPr>
                <a:t>持久</a:t>
              </a:r>
              <a:r>
                <a:rPr lang="zh-CN" altLang="en-US" sz="2000" dirty="0" smtClean="0">
                  <a:solidFill>
                    <a:schemeClr val="bg1"/>
                  </a:solidFill>
                  <a:latin typeface="Arial" pitchFamily="34" charset="0"/>
                </a:rPr>
                <a:t>经营</a:t>
              </a:r>
              <a:endParaRPr lang="en-US" altLang="ko-KR" sz="2000" dirty="0">
                <a:solidFill>
                  <a:schemeClr val="bg1"/>
                </a:solidFill>
                <a:latin typeface="Arial" pitchFamily="34" charset="0"/>
              </a:endParaRPr>
            </a:p>
          </p:txBody>
        </p:sp>
        <p:sp>
          <p:nvSpPr>
            <p:cNvPr id="34828" name="Text Box 139"/>
            <p:cNvSpPr txBox="1">
              <a:spLocks noChangeArrowheads="1"/>
            </p:cNvSpPr>
            <p:nvPr/>
          </p:nvSpPr>
          <p:spPr bwMode="auto">
            <a:xfrm>
              <a:off x="1867" y="1414"/>
              <a:ext cx="116" cy="523"/>
            </a:xfrm>
            <a:prstGeom prst="rect">
              <a:avLst/>
            </a:prstGeom>
            <a:noFill/>
            <a:ln w="9525" algn="ctr">
              <a:noFill/>
              <a:miter lim="800000"/>
              <a:headEnd/>
              <a:tailEnd/>
            </a:ln>
            <a:effectLst>
              <a:outerShdw dist="45791" dir="8778596" algn="ctr" rotWithShape="0">
                <a:schemeClr val="tx1"/>
              </a:outerShdw>
            </a:effectLst>
          </p:spPr>
          <p:txBody>
            <a:bodyPr wrap="none">
              <a:spAutoFit/>
            </a:bodyPr>
            <a:lstStyle/>
            <a:p>
              <a:pPr algn="ctr">
                <a:defRPr/>
              </a:pPr>
              <a:endParaRPr lang="en-US" altLang="ko-KR" sz="4800" b="1" dirty="0">
                <a:solidFill>
                  <a:schemeClr val="bg1"/>
                </a:solidFill>
                <a:latin typeface="Arial Black" pitchFamily="34" charset="0"/>
              </a:endParaRPr>
            </a:p>
          </p:txBody>
        </p:sp>
      </p:grpSp>
      <p:sp>
        <p:nvSpPr>
          <p:cNvPr id="22532" name="矩形 15"/>
          <p:cNvSpPr>
            <a:spLocks noChangeArrowheads="1"/>
          </p:cNvSpPr>
          <p:nvPr/>
        </p:nvSpPr>
        <p:spPr bwMode="auto">
          <a:xfrm>
            <a:off x="3203575" y="6521450"/>
            <a:ext cx="1882775" cy="261938"/>
          </a:xfrm>
          <a:prstGeom prst="rect">
            <a:avLst/>
          </a:prstGeom>
          <a:noFill/>
          <a:ln w="9525">
            <a:noFill/>
            <a:miter lim="800000"/>
            <a:headEnd/>
            <a:tailEnd/>
          </a:ln>
        </p:spPr>
        <p:txBody>
          <a:bodyPr wrap="none">
            <a:spAutoFit/>
          </a:bodyPr>
          <a:lstStyle/>
          <a:p>
            <a:r>
              <a:rPr lang="zh-CN" altLang="en-US" sz="1100">
                <a:solidFill>
                  <a:srgbClr val="414141"/>
                </a:solidFill>
              </a:rPr>
              <a:t>非凡图库：</a:t>
            </a:r>
            <a:r>
              <a:rPr lang="en-US" altLang="zh-CN" sz="1100">
                <a:solidFill>
                  <a:srgbClr val="414141"/>
                </a:solidFill>
              </a:rPr>
              <a:t>www.ffpic.com</a:t>
            </a:r>
            <a:endParaRPr lang="zh-CN" altLang="en-US" sz="1100">
              <a:solidFill>
                <a:srgbClr val="414141"/>
              </a:solidFill>
            </a:endParaRPr>
          </a:p>
        </p:txBody>
      </p:sp>
      <p:sp>
        <p:nvSpPr>
          <p:cNvPr id="19" name="Text Box 50"/>
          <p:cNvSpPr txBox="1">
            <a:spLocks noChangeArrowheads="1"/>
          </p:cNvSpPr>
          <p:nvPr/>
        </p:nvSpPr>
        <p:spPr bwMode="auto">
          <a:xfrm>
            <a:off x="7308304" y="260648"/>
            <a:ext cx="1627369" cy="523220"/>
          </a:xfrm>
          <a:prstGeom prst="rect">
            <a:avLst/>
          </a:prstGeom>
          <a:noFill/>
          <a:ln w="9525" algn="ctr">
            <a:noFill/>
            <a:miter lim="800000"/>
            <a:headEnd/>
            <a:tailEnd/>
          </a:ln>
        </p:spPr>
        <p:txBody>
          <a:bodyPr wrap="none">
            <a:spAutoFit/>
          </a:bodyPr>
          <a:lstStyle/>
          <a:p>
            <a:pPr algn="l" eaLnBrk="0" hangingPunct="0"/>
            <a:r>
              <a:rPr lang="zh-CN" altLang="en-US" sz="2800" b="1" dirty="0" smtClean="0">
                <a:solidFill>
                  <a:srgbClr val="000000"/>
                </a:solidFill>
                <a:ea typeface="宋体" charset="-122"/>
              </a:rPr>
              <a:t>解决策略</a:t>
            </a:r>
            <a:endParaRPr lang="en-US" altLang="zh-CN" sz="2800" b="1" dirty="0">
              <a:solidFill>
                <a:srgbClr val="000000"/>
              </a:solidFill>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267744" y="2565476"/>
            <a:ext cx="5043487" cy="601663"/>
            <a:chOff x="1239" y="1251"/>
            <a:chExt cx="3177" cy="379"/>
          </a:xfrm>
        </p:grpSpPr>
        <p:sp>
          <p:nvSpPr>
            <p:cNvPr id="5" name="Line 52"/>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 name="Group 53"/>
            <p:cNvGrpSpPr>
              <a:grpSpLocks/>
            </p:cNvGrpSpPr>
            <p:nvPr/>
          </p:nvGrpSpPr>
          <p:grpSpPr bwMode="auto">
            <a:xfrm>
              <a:off x="1239" y="1515"/>
              <a:ext cx="115" cy="115"/>
              <a:chOff x="1239" y="1515"/>
              <a:chExt cx="115" cy="115"/>
            </a:xfrm>
          </p:grpSpPr>
          <p:sp>
            <p:nvSpPr>
              <p:cNvPr id="8" name="AutoShape 54"/>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wrap="none" anchor="ctr"/>
              <a:lstStyle/>
              <a:p>
                <a:endParaRPr lang="zh-CN" altLang="en-US">
                  <a:ea typeface="宋体" charset="-122"/>
                </a:endParaRPr>
              </a:p>
            </p:txBody>
          </p:sp>
          <p:sp>
            <p:nvSpPr>
              <p:cNvPr id="9" name="AutoShape 55"/>
              <p:cNvSpPr>
                <a:spLocks noChangeArrowheads="1"/>
              </p:cNvSpPr>
              <p:nvPr/>
            </p:nvSpPr>
            <p:spPr bwMode="gray">
              <a:xfrm rot="18900000" flipH="1">
                <a:off x="1239" y="1515"/>
                <a:ext cx="115" cy="115"/>
              </a:xfrm>
              <a:prstGeom prst="rtTriangle">
                <a:avLst/>
              </a:prstGeom>
              <a:solidFill>
                <a:schemeClr val="accent2"/>
              </a:solidFill>
              <a:ln w="9525" algn="ctr">
                <a:noFill/>
                <a:miter lim="800000"/>
                <a:headEnd/>
                <a:tailEnd/>
              </a:ln>
            </p:spPr>
            <p:txBody>
              <a:bodyPr wrap="none" anchor="ctr"/>
              <a:lstStyle/>
              <a:p>
                <a:endParaRPr lang="zh-CN" altLang="en-US">
                  <a:ea typeface="宋体" charset="-122"/>
                </a:endParaRPr>
              </a:p>
            </p:txBody>
          </p:sp>
        </p:grpSp>
        <p:sp>
          <p:nvSpPr>
            <p:cNvPr id="7" name="Text Box 56"/>
            <p:cNvSpPr txBox="1">
              <a:spLocks noChangeArrowheads="1"/>
            </p:cNvSpPr>
            <p:nvPr/>
          </p:nvSpPr>
          <p:spPr bwMode="auto">
            <a:xfrm>
              <a:off x="1783" y="1251"/>
              <a:ext cx="2585" cy="291"/>
            </a:xfrm>
            <a:prstGeom prst="rect">
              <a:avLst/>
            </a:prstGeom>
            <a:noFill/>
            <a:ln w="9525" algn="ctr">
              <a:noFill/>
              <a:miter lim="800000"/>
              <a:headEnd/>
              <a:tailEnd/>
            </a:ln>
          </p:spPr>
          <p:txBody>
            <a:bodyPr wrap="square">
              <a:spAutoFit/>
            </a:bodyPr>
            <a:lstStyle/>
            <a:p>
              <a:pPr algn="l" eaLnBrk="0" hangingPunct="0"/>
              <a:r>
                <a:rPr lang="en-US" altLang="zh-CN" sz="2400" dirty="0" smtClean="0">
                  <a:solidFill>
                    <a:srgbClr val="000000"/>
                  </a:solidFill>
                  <a:ea typeface="宋体" charset="-122"/>
                </a:rPr>
                <a:t>2. </a:t>
              </a:r>
              <a:r>
                <a:rPr lang="zh-CN" altLang="en-US" sz="2400" dirty="0" smtClean="0">
                  <a:solidFill>
                    <a:srgbClr val="000000"/>
                  </a:solidFill>
                  <a:ea typeface="宋体" charset="-122"/>
                </a:rPr>
                <a:t>选择实力品牌</a:t>
              </a:r>
              <a:endParaRPr lang="en-US" altLang="zh-CN" sz="2400" dirty="0">
                <a:solidFill>
                  <a:srgbClr val="000000"/>
                </a:solidFill>
                <a:ea typeface="宋体"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p:cNvSpPr>
            <a:spLocks noGrp="1"/>
          </p:cNvSpPr>
          <p:nvPr>
            <p:ph type="sldNum" sz="quarter" idx="10"/>
          </p:nvPr>
        </p:nvSpPr>
        <p:spPr>
          <a:noFill/>
        </p:spPr>
        <p:txBody>
          <a:bodyPr/>
          <a:lstStyle/>
          <a:p>
            <a:fld id="{20852D72-CD4A-4B2D-959F-914137FCA20C}" type="slidenum">
              <a:rPr lang="zh-CN" altLang="en-US" smtClean="0">
                <a:ea typeface="宋体" charset="-122"/>
              </a:rPr>
              <a:pPr/>
              <a:t>8</a:t>
            </a:fld>
            <a:endParaRPr lang="en-US" altLang="zh-CN" dirty="0" smtClean="0">
              <a:ea typeface="宋体" charset="-122"/>
            </a:endParaRPr>
          </a:p>
        </p:txBody>
      </p:sp>
      <p:sp>
        <p:nvSpPr>
          <p:cNvPr id="3"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grpSp>
        <p:nvGrpSpPr>
          <p:cNvPr id="2" name="Gruppieren 57"/>
          <p:cNvGrpSpPr>
            <a:grpSpLocks/>
          </p:cNvGrpSpPr>
          <p:nvPr/>
        </p:nvGrpSpPr>
        <p:grpSpPr bwMode="auto">
          <a:xfrm>
            <a:off x="2195736" y="2636912"/>
            <a:ext cx="5576887" cy="3260725"/>
            <a:chOff x="1988548" y="2882900"/>
            <a:chExt cx="5280904" cy="3088693"/>
          </a:xfrm>
        </p:grpSpPr>
        <p:sp>
          <p:nvSpPr>
            <p:cNvPr id="5" name="_effect"/>
            <p:cNvSpPr/>
            <p:nvPr/>
          </p:nvSpPr>
          <p:spPr bwMode="gray">
            <a:xfrm>
              <a:off x="5534706" y="4755063"/>
              <a:ext cx="1555860" cy="1216530"/>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wrap="none" anchor="ctr"/>
            <a:lstStyle/>
            <a:p>
              <a:pPr algn="ctr" eaLnBrk="0" hangingPunct="0">
                <a:lnSpc>
                  <a:spcPct val="95000"/>
                </a:lnSpc>
                <a:spcAft>
                  <a:spcPts val="800"/>
                </a:spcAft>
                <a:defRPr/>
              </a:pPr>
              <a:endParaRPr lang="de-DE" noProof="1">
                <a:ea typeface="+mn-ea"/>
              </a:endParaRPr>
            </a:p>
          </p:txBody>
        </p:sp>
        <p:sp>
          <p:nvSpPr>
            <p:cNvPr id="6" name="_effect"/>
            <p:cNvSpPr/>
            <p:nvPr/>
          </p:nvSpPr>
          <p:spPr bwMode="gray">
            <a:xfrm>
              <a:off x="6143521" y="3263347"/>
              <a:ext cx="1125931" cy="703753"/>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wrap="none" anchor="ctr"/>
            <a:lstStyle/>
            <a:p>
              <a:pPr algn="ctr" eaLnBrk="0" hangingPunct="0">
                <a:lnSpc>
                  <a:spcPct val="95000"/>
                </a:lnSpc>
                <a:spcAft>
                  <a:spcPts val="800"/>
                </a:spcAft>
                <a:defRPr/>
              </a:pPr>
              <a:endParaRPr lang="de-DE" noProof="1">
                <a:ea typeface="+mn-ea"/>
              </a:endParaRPr>
            </a:p>
          </p:txBody>
        </p:sp>
        <p:sp>
          <p:nvSpPr>
            <p:cNvPr id="7" name="_effect"/>
            <p:cNvSpPr/>
            <p:nvPr/>
          </p:nvSpPr>
          <p:spPr bwMode="gray">
            <a:xfrm>
              <a:off x="4291521" y="2882900"/>
              <a:ext cx="659925" cy="703753"/>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wrap="none" anchor="ctr"/>
            <a:lstStyle/>
            <a:p>
              <a:pPr algn="ctr" eaLnBrk="0" hangingPunct="0">
                <a:lnSpc>
                  <a:spcPct val="95000"/>
                </a:lnSpc>
                <a:spcAft>
                  <a:spcPts val="800"/>
                </a:spcAft>
                <a:defRPr/>
              </a:pPr>
              <a:endParaRPr lang="de-DE" noProof="1">
                <a:ea typeface="+mn-ea"/>
              </a:endParaRPr>
            </a:p>
          </p:txBody>
        </p:sp>
        <p:sp>
          <p:nvSpPr>
            <p:cNvPr id="8" name="_effect"/>
            <p:cNvSpPr/>
            <p:nvPr/>
          </p:nvSpPr>
          <p:spPr bwMode="gray">
            <a:xfrm>
              <a:off x="1988548" y="4630252"/>
              <a:ext cx="1552853" cy="1215026"/>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wrap="none" anchor="ctr"/>
            <a:lstStyle/>
            <a:p>
              <a:pPr algn="ctr" eaLnBrk="0" hangingPunct="0">
                <a:lnSpc>
                  <a:spcPct val="95000"/>
                </a:lnSpc>
                <a:spcAft>
                  <a:spcPts val="800"/>
                </a:spcAft>
                <a:defRPr/>
              </a:pPr>
              <a:endParaRPr lang="de-DE" noProof="1">
                <a:ea typeface="+mn-ea"/>
              </a:endParaRPr>
            </a:p>
          </p:txBody>
        </p:sp>
        <p:sp>
          <p:nvSpPr>
            <p:cNvPr id="9" name="_effect"/>
            <p:cNvSpPr/>
            <p:nvPr/>
          </p:nvSpPr>
          <p:spPr bwMode="gray">
            <a:xfrm>
              <a:off x="2080246" y="3131018"/>
              <a:ext cx="1079331" cy="703753"/>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wrap="none" anchor="ctr"/>
            <a:lstStyle/>
            <a:p>
              <a:pPr algn="ctr" eaLnBrk="0" hangingPunct="0">
                <a:lnSpc>
                  <a:spcPct val="95000"/>
                </a:lnSpc>
                <a:spcAft>
                  <a:spcPts val="800"/>
                </a:spcAft>
                <a:defRPr/>
              </a:pPr>
              <a:endParaRPr lang="de-DE" noProof="1">
                <a:ea typeface="+mn-ea"/>
              </a:endParaRPr>
            </a:p>
          </p:txBody>
        </p:sp>
      </p:grpSp>
      <p:sp>
        <p:nvSpPr>
          <p:cNvPr id="11" name="_h2"/>
          <p:cNvSpPr txBox="1">
            <a:spLocks/>
          </p:cNvSpPr>
          <p:nvPr/>
        </p:nvSpPr>
        <p:spPr bwMode="gray">
          <a:xfrm>
            <a:off x="323850" y="855663"/>
            <a:ext cx="8496300" cy="3349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1" i="0" u="none" strike="noStrike" kern="1200" cap="none" spc="0" normalizeH="0" baseline="0" noProof="1" smtClean="0">
                <a:ln>
                  <a:noFill/>
                </a:ln>
                <a:solidFill>
                  <a:schemeClr val="tx1"/>
                </a:solidFill>
                <a:effectLst/>
                <a:uLnTx/>
                <a:uFillTx/>
                <a:latin typeface="+mj-ea"/>
                <a:ea typeface="+mj-ea"/>
                <a:cs typeface="+mn-cs"/>
              </a:rPr>
              <a:t>品牌选择</a:t>
            </a:r>
            <a:r>
              <a:rPr kumimoji="0" lang="en-US" altLang="zh-CN" sz="2400" b="1" i="0" u="none" strike="noStrike" kern="1200" cap="none" spc="0" normalizeH="0" baseline="0" noProof="1" smtClean="0">
                <a:ln>
                  <a:noFill/>
                </a:ln>
                <a:solidFill>
                  <a:schemeClr val="tx1"/>
                </a:solidFill>
                <a:effectLst/>
                <a:uLnTx/>
                <a:uFillTx/>
                <a:latin typeface="+mj-ea"/>
                <a:ea typeface="+mj-ea"/>
                <a:cs typeface="+mn-cs"/>
              </a:rPr>
              <a:t>,</a:t>
            </a:r>
            <a:r>
              <a:rPr kumimoji="0" lang="zh-CN" altLang="en-US" sz="2400" b="1" i="0" u="none" strike="noStrike" kern="1200" cap="none" spc="0" normalizeH="0" baseline="0" noProof="1" smtClean="0">
                <a:ln>
                  <a:noFill/>
                </a:ln>
                <a:solidFill>
                  <a:schemeClr val="tx1"/>
                </a:solidFill>
                <a:effectLst/>
                <a:uLnTx/>
                <a:uFillTx/>
                <a:latin typeface="+mj-ea"/>
                <a:ea typeface="+mj-ea"/>
                <a:cs typeface="+mn-cs"/>
              </a:rPr>
              <a:t>什么是关键</a:t>
            </a:r>
            <a:r>
              <a:rPr kumimoji="0" lang="en-US" altLang="zh-CN" sz="2400" b="1" i="0" u="none" strike="noStrike" kern="1200" cap="none" spc="0" normalizeH="0" baseline="0" noProof="1" smtClean="0">
                <a:ln>
                  <a:noFill/>
                </a:ln>
                <a:solidFill>
                  <a:schemeClr val="tx1"/>
                </a:solidFill>
                <a:effectLst/>
                <a:uLnTx/>
                <a:uFillTx/>
                <a:latin typeface="+mj-ea"/>
                <a:ea typeface="+mj-ea"/>
                <a:cs typeface="+mn-cs"/>
              </a:rPr>
              <a:t>?</a:t>
            </a:r>
          </a:p>
        </p:txBody>
      </p:sp>
      <p:grpSp>
        <p:nvGrpSpPr>
          <p:cNvPr id="4" name="Gruppieren 44"/>
          <p:cNvGrpSpPr/>
          <p:nvPr/>
        </p:nvGrpSpPr>
        <p:grpSpPr bwMode="gray">
          <a:xfrm>
            <a:off x="2188418" y="0"/>
            <a:ext cx="5551934" cy="5115645"/>
            <a:chOff x="2147624" y="1108746"/>
            <a:chExt cx="5195496" cy="4691156"/>
          </a:xfrm>
          <a:effectLst>
            <a:outerShdw blurRad="520700" sx="99000" sy="99000" algn="ctr" rotWithShape="0">
              <a:prstClr val="black">
                <a:alpha val="50000"/>
              </a:prstClr>
            </a:outerShdw>
          </a:effectLst>
          <a:scene3d>
            <a:camera prst="perspectiveRelaxed" fov="4800000">
              <a:rot lat="17673601" lon="0" rev="0"/>
            </a:camera>
            <a:lightRig rig="threePt" dir="t">
              <a:rot lat="0" lon="0" rev="15600000"/>
            </a:lightRig>
          </a:scene3d>
        </p:grpSpPr>
        <p:sp>
          <p:nvSpPr>
            <p:cNvPr id="13" name="Freeform"/>
            <p:cNvSpPr/>
            <p:nvPr/>
          </p:nvSpPr>
          <p:spPr bwMode="gray">
            <a:xfrm rot="12960000" flipH="1" flipV="1">
              <a:off x="2926255" y="4833770"/>
              <a:ext cx="813732" cy="813732"/>
            </a:xfrm>
            <a:prstGeom prst="rect">
              <a:avLst/>
            </a:prstGeom>
            <a:solidFill>
              <a:srgbClr val="D7D7D7"/>
            </a:solidFill>
            <a:ln w="9525" cap="flat" cmpd="sng" algn="ctr">
              <a:noFill/>
              <a:prstDash val="solid"/>
              <a:round/>
              <a:headEnd type="none" w="med" len="med"/>
              <a:tailEnd type="none" w="med" len="med"/>
            </a:ln>
            <a:effectLst/>
            <a:sp3d extrusionH="819150">
              <a:bevelT w="25400" h="25400"/>
              <a:bevelB w="25400" h="25400"/>
            </a:sp3d>
          </p:spPr>
          <p:txBody>
            <a:bodyPr wrap="none" anchor="ctr"/>
            <a:lstStyle/>
            <a:p>
              <a:pPr algn="ctr" eaLnBrk="0" hangingPunct="0">
                <a:defRPr/>
              </a:pPr>
              <a:endParaRPr lang="de-DE" noProof="1">
                <a:ea typeface="+mn-ea"/>
              </a:endParaRPr>
            </a:p>
          </p:txBody>
        </p:sp>
        <p:sp>
          <p:nvSpPr>
            <p:cNvPr id="14" name="Freeform"/>
            <p:cNvSpPr/>
            <p:nvPr/>
          </p:nvSpPr>
          <p:spPr bwMode="gray">
            <a:xfrm>
              <a:off x="4338506" y="1108746"/>
              <a:ext cx="813732" cy="813732"/>
            </a:xfrm>
            <a:prstGeom prst="rect">
              <a:avLst/>
            </a:prstGeom>
            <a:solidFill>
              <a:srgbClr val="D7D7D7"/>
            </a:solidFill>
            <a:ln w="9525" cap="flat" cmpd="sng" algn="ctr">
              <a:noFill/>
              <a:prstDash val="solid"/>
              <a:round/>
              <a:headEnd type="none" w="med" len="med"/>
              <a:tailEnd type="none" w="med" len="med"/>
            </a:ln>
            <a:effectLst/>
            <a:sp3d extrusionH="819150">
              <a:bevelT w="25400" h="25400"/>
              <a:bevelB w="25400" h="25400"/>
            </a:sp3d>
          </p:spPr>
          <p:txBody>
            <a:bodyPr wrap="none" anchor="ctr"/>
            <a:lstStyle/>
            <a:p>
              <a:pPr algn="ctr" eaLnBrk="0" hangingPunct="0">
                <a:defRPr/>
              </a:pPr>
              <a:endParaRPr lang="de-DE" noProof="1">
                <a:ea typeface="+mn-ea"/>
              </a:endParaRPr>
            </a:p>
          </p:txBody>
        </p:sp>
        <p:sp>
          <p:nvSpPr>
            <p:cNvPr id="15" name="Freeform"/>
            <p:cNvSpPr/>
            <p:nvPr/>
          </p:nvSpPr>
          <p:spPr bwMode="gray">
            <a:xfrm rot="4320000">
              <a:off x="6529388" y="2742190"/>
              <a:ext cx="813732" cy="813732"/>
            </a:xfrm>
            <a:prstGeom prst="rect">
              <a:avLst/>
            </a:prstGeom>
            <a:solidFill>
              <a:srgbClr val="D7D7D7"/>
            </a:solidFill>
            <a:ln w="9525" cap="flat" cmpd="sng" algn="ctr">
              <a:noFill/>
              <a:prstDash val="solid"/>
              <a:round/>
              <a:headEnd type="none" w="med" len="med"/>
              <a:tailEnd type="none" w="med" len="med"/>
            </a:ln>
            <a:effectLst/>
            <a:sp3d extrusionH="819150">
              <a:bevelT w="25400" h="25400"/>
              <a:bevelB w="25400" h="25400"/>
            </a:sp3d>
          </p:spPr>
          <p:txBody>
            <a:bodyPr wrap="none" anchor="ctr"/>
            <a:lstStyle/>
            <a:p>
              <a:pPr algn="ctr" eaLnBrk="0" hangingPunct="0">
                <a:defRPr/>
              </a:pPr>
              <a:endParaRPr lang="de-DE" noProof="1">
                <a:ea typeface="+mn-ea"/>
              </a:endParaRPr>
            </a:p>
          </p:txBody>
        </p:sp>
        <p:sp>
          <p:nvSpPr>
            <p:cNvPr id="16" name="_color1"/>
            <p:cNvSpPr/>
            <p:nvPr/>
          </p:nvSpPr>
          <p:spPr bwMode="gray">
            <a:xfrm rot="8640000" flipH="1" flipV="1">
              <a:off x="5598357" y="4986170"/>
              <a:ext cx="813732" cy="813732"/>
            </a:xfrm>
            <a:prstGeom prst="rect">
              <a:avLst/>
            </a:prstGeom>
            <a:solidFill>
              <a:schemeClr val="accent1"/>
            </a:solidFill>
            <a:ln w="9525" cap="flat" cmpd="sng" algn="ctr">
              <a:noFill/>
              <a:prstDash val="solid"/>
              <a:round/>
              <a:headEnd type="none" w="med" len="med"/>
              <a:tailEnd type="none" w="med" len="med"/>
            </a:ln>
            <a:effectLst/>
            <a:sp3d extrusionH="819150">
              <a:bevelT w="25400" h="25400"/>
              <a:bevelB w="25400" h="25400"/>
            </a:sp3d>
          </p:spPr>
          <p:txBody>
            <a:bodyPr wrap="none" anchor="ctr"/>
            <a:lstStyle/>
            <a:p>
              <a:pPr algn="ctr" eaLnBrk="0" hangingPunct="0">
                <a:defRPr/>
              </a:pPr>
              <a:endParaRPr lang="de-DE" noProof="1">
                <a:ea typeface="+mn-ea"/>
              </a:endParaRPr>
            </a:p>
          </p:txBody>
        </p:sp>
        <p:sp>
          <p:nvSpPr>
            <p:cNvPr id="17" name="Freeform"/>
            <p:cNvSpPr/>
            <p:nvPr/>
          </p:nvSpPr>
          <p:spPr bwMode="gray">
            <a:xfrm rot="17280000">
              <a:off x="2147624" y="2437390"/>
              <a:ext cx="813732" cy="813732"/>
            </a:xfrm>
            <a:prstGeom prst="rect">
              <a:avLst/>
            </a:prstGeom>
            <a:solidFill>
              <a:srgbClr val="D7D7D7"/>
            </a:solidFill>
            <a:ln w="9525" cap="flat" cmpd="sng" algn="ctr">
              <a:noFill/>
              <a:prstDash val="solid"/>
              <a:round/>
              <a:headEnd type="none" w="med" len="med"/>
              <a:tailEnd type="none" w="med" len="med"/>
            </a:ln>
            <a:effectLst/>
            <a:sp3d extrusionH="819150">
              <a:bevelT w="25400" h="25400"/>
              <a:bevelB w="25400" h="25400"/>
            </a:sp3d>
          </p:spPr>
          <p:txBody>
            <a:bodyPr wrap="none" anchor="ctr"/>
            <a:lstStyle/>
            <a:p>
              <a:pPr algn="ctr" eaLnBrk="0" hangingPunct="0">
                <a:defRPr/>
              </a:pPr>
              <a:endParaRPr lang="de-DE" noProof="1">
                <a:ea typeface="+mn-ea"/>
              </a:endParaRPr>
            </a:p>
          </p:txBody>
        </p:sp>
      </p:grpSp>
      <p:grpSp>
        <p:nvGrpSpPr>
          <p:cNvPr id="10" name="Gruppieren 49"/>
          <p:cNvGrpSpPr>
            <a:grpSpLocks/>
          </p:cNvGrpSpPr>
          <p:nvPr/>
        </p:nvGrpSpPr>
        <p:grpSpPr bwMode="auto">
          <a:xfrm>
            <a:off x="1085233" y="1446483"/>
            <a:ext cx="7867652" cy="4398422"/>
            <a:chOff x="1124227" y="1707532"/>
            <a:chExt cx="7302338" cy="4082797"/>
          </a:xfrm>
        </p:grpSpPr>
        <p:sp>
          <p:nvSpPr>
            <p:cNvPr id="19" name="Textfeld 50"/>
            <p:cNvSpPr txBox="1">
              <a:spLocks noChangeArrowheads="1"/>
            </p:cNvSpPr>
            <p:nvPr/>
          </p:nvSpPr>
          <p:spPr bwMode="gray">
            <a:xfrm>
              <a:off x="2323140" y="5546063"/>
              <a:ext cx="862937" cy="244266"/>
            </a:xfrm>
            <a:prstGeom prst="rect">
              <a:avLst/>
            </a:prstGeom>
            <a:noFill/>
            <a:ln w="9525">
              <a:noFill/>
              <a:miter lim="800000"/>
              <a:headEnd/>
              <a:tailEnd/>
            </a:ln>
          </p:spPr>
          <p:txBody>
            <a:bodyPr wrap="none" lIns="0" tIns="0" rIns="0" bIns="0">
              <a:spAutoFit/>
            </a:bodyPr>
            <a:lstStyle/>
            <a:p>
              <a:pPr algn="ctr" defTabSz="801688" eaLnBrk="0" hangingPunct="0">
                <a:lnSpc>
                  <a:spcPct val="95000"/>
                </a:lnSpc>
                <a:spcAft>
                  <a:spcPts val="800"/>
                </a:spcAft>
              </a:pPr>
              <a:r>
                <a:rPr lang="zh-CN" altLang="en-US" b="1" noProof="1" smtClean="0">
                  <a:latin typeface="Calibri" pitchFamily="34" charset="0"/>
                  <a:cs typeface="Arial" charset="0"/>
                </a:rPr>
                <a:t>企业实力</a:t>
              </a:r>
              <a:endParaRPr lang="en-US" altLang="zh-CN" b="1" noProof="1">
                <a:latin typeface="Calibri" pitchFamily="34" charset="0"/>
                <a:cs typeface="Arial" charset="0"/>
              </a:endParaRPr>
            </a:p>
          </p:txBody>
        </p:sp>
        <p:sp>
          <p:nvSpPr>
            <p:cNvPr id="20" name="Textfeld 51"/>
            <p:cNvSpPr txBox="1">
              <a:spLocks noChangeArrowheads="1"/>
            </p:cNvSpPr>
            <p:nvPr/>
          </p:nvSpPr>
          <p:spPr bwMode="gray">
            <a:xfrm>
              <a:off x="1124227" y="2478333"/>
              <a:ext cx="862937" cy="244266"/>
            </a:xfrm>
            <a:prstGeom prst="rect">
              <a:avLst/>
            </a:prstGeom>
            <a:noFill/>
            <a:ln w="9525">
              <a:noFill/>
              <a:miter lim="800000"/>
              <a:headEnd/>
              <a:tailEnd/>
            </a:ln>
          </p:spPr>
          <p:txBody>
            <a:bodyPr wrap="none" lIns="0" tIns="0" rIns="0" bIns="0">
              <a:spAutoFit/>
            </a:bodyPr>
            <a:lstStyle/>
            <a:p>
              <a:pPr algn="r" defTabSz="801688" eaLnBrk="0" hangingPunct="0">
                <a:lnSpc>
                  <a:spcPct val="95000"/>
                </a:lnSpc>
                <a:spcAft>
                  <a:spcPts val="800"/>
                </a:spcAft>
              </a:pPr>
              <a:r>
                <a:rPr lang="zh-CN" altLang="en-US" b="1" noProof="1" smtClean="0">
                  <a:latin typeface="Calibri" pitchFamily="34" charset="0"/>
                  <a:cs typeface="Arial" charset="0"/>
                </a:rPr>
                <a:t>售后支持</a:t>
              </a:r>
              <a:endParaRPr lang="en-US" altLang="zh-CN" b="1" noProof="1">
                <a:latin typeface="Calibri" pitchFamily="34" charset="0"/>
                <a:cs typeface="Arial" charset="0"/>
              </a:endParaRPr>
            </a:p>
          </p:txBody>
        </p:sp>
        <p:sp>
          <p:nvSpPr>
            <p:cNvPr id="21" name="Textfeld 52"/>
            <p:cNvSpPr txBox="1">
              <a:spLocks noChangeArrowheads="1"/>
            </p:cNvSpPr>
            <p:nvPr/>
          </p:nvSpPr>
          <p:spPr bwMode="gray">
            <a:xfrm>
              <a:off x="4093020" y="1707532"/>
              <a:ext cx="1078672" cy="244266"/>
            </a:xfrm>
            <a:prstGeom prst="rect">
              <a:avLst/>
            </a:prstGeom>
            <a:noFill/>
            <a:ln w="9525">
              <a:noFill/>
              <a:miter lim="800000"/>
              <a:headEnd/>
              <a:tailEnd/>
            </a:ln>
          </p:spPr>
          <p:txBody>
            <a:bodyPr wrap="none" lIns="0" tIns="0" rIns="0" bIns="0" anchor="b">
              <a:spAutoFit/>
            </a:bodyPr>
            <a:lstStyle/>
            <a:p>
              <a:pPr algn="ctr" defTabSz="801688" eaLnBrk="0" hangingPunct="0">
                <a:lnSpc>
                  <a:spcPct val="95000"/>
                </a:lnSpc>
                <a:spcAft>
                  <a:spcPts val="800"/>
                </a:spcAft>
              </a:pPr>
              <a:r>
                <a:rPr lang="zh-CN" altLang="en-US" b="1" noProof="1" smtClean="0">
                  <a:latin typeface="Calibri" pitchFamily="34" charset="0"/>
                  <a:cs typeface="Arial" charset="0"/>
                </a:rPr>
                <a:t>品牌影响力</a:t>
              </a:r>
              <a:endParaRPr lang="en-US" altLang="zh-CN" b="1" noProof="1">
                <a:latin typeface="Calibri" pitchFamily="34" charset="0"/>
                <a:cs typeface="Arial" charset="0"/>
              </a:endParaRPr>
            </a:p>
          </p:txBody>
        </p:sp>
        <p:sp>
          <p:nvSpPr>
            <p:cNvPr id="22" name="Textfeld 53"/>
            <p:cNvSpPr txBox="1">
              <a:spLocks noChangeArrowheads="1"/>
            </p:cNvSpPr>
            <p:nvPr/>
          </p:nvSpPr>
          <p:spPr bwMode="gray">
            <a:xfrm>
              <a:off x="7563628" y="2824760"/>
              <a:ext cx="862937" cy="244266"/>
            </a:xfrm>
            <a:prstGeom prst="rect">
              <a:avLst/>
            </a:prstGeom>
            <a:noFill/>
            <a:ln w="9525">
              <a:noFill/>
              <a:miter lim="800000"/>
              <a:headEnd/>
              <a:tailEnd/>
            </a:ln>
          </p:spPr>
          <p:txBody>
            <a:bodyPr wrap="none" lIns="0" tIns="0" rIns="0" bIns="0">
              <a:spAutoFit/>
            </a:bodyPr>
            <a:lstStyle/>
            <a:p>
              <a:pPr algn="ctr" defTabSz="801688" eaLnBrk="0" hangingPunct="0">
                <a:lnSpc>
                  <a:spcPct val="95000"/>
                </a:lnSpc>
                <a:spcAft>
                  <a:spcPts val="800"/>
                </a:spcAft>
              </a:pPr>
              <a:r>
                <a:rPr lang="zh-CN" altLang="en-US" b="1" noProof="1" smtClean="0">
                  <a:latin typeface="Calibri" pitchFamily="34" charset="0"/>
                  <a:cs typeface="Arial" charset="0"/>
                </a:rPr>
                <a:t>技术实力</a:t>
              </a:r>
              <a:endParaRPr lang="en-US" altLang="zh-CN" b="1" noProof="1">
                <a:latin typeface="Calibri" pitchFamily="34" charset="0"/>
                <a:cs typeface="Arial" charset="0"/>
              </a:endParaRPr>
            </a:p>
          </p:txBody>
        </p:sp>
        <p:sp>
          <p:nvSpPr>
            <p:cNvPr id="23" name="Textfeld 54"/>
            <p:cNvSpPr txBox="1">
              <a:spLocks noChangeArrowheads="1"/>
            </p:cNvSpPr>
            <p:nvPr/>
          </p:nvSpPr>
          <p:spPr bwMode="gray">
            <a:xfrm>
              <a:off x="5801259" y="5544448"/>
              <a:ext cx="1078672" cy="244266"/>
            </a:xfrm>
            <a:prstGeom prst="rect">
              <a:avLst/>
            </a:prstGeom>
            <a:noFill/>
            <a:ln w="9525">
              <a:noFill/>
              <a:miter lim="800000"/>
              <a:headEnd/>
              <a:tailEnd/>
            </a:ln>
          </p:spPr>
          <p:txBody>
            <a:bodyPr wrap="none" lIns="0" tIns="0" rIns="0" bIns="0">
              <a:spAutoFit/>
            </a:bodyPr>
            <a:lstStyle/>
            <a:p>
              <a:pPr algn="ctr" defTabSz="801688" eaLnBrk="0" hangingPunct="0">
                <a:lnSpc>
                  <a:spcPct val="95000"/>
                </a:lnSpc>
                <a:spcAft>
                  <a:spcPts val="800"/>
                </a:spcAft>
              </a:pPr>
              <a:r>
                <a:rPr lang="zh-CN" altLang="en-US" b="1" noProof="1" smtClean="0">
                  <a:latin typeface="Calibri" pitchFamily="34" charset="0"/>
                  <a:cs typeface="Arial" charset="0"/>
                </a:rPr>
                <a:t>产品竞争力</a:t>
              </a:r>
              <a:endParaRPr lang="en-US" altLang="zh-CN" b="1" noProof="1">
                <a:latin typeface="Calibri" pitchFamily="34" charset="0"/>
                <a:cs typeface="Arial" charset="0"/>
              </a:endParaRPr>
            </a:p>
          </p:txBody>
        </p:sp>
      </p:grpSp>
      <p:sp>
        <p:nvSpPr>
          <p:cNvPr id="25" name="矩形 24"/>
          <p:cNvSpPr/>
          <p:nvPr/>
        </p:nvSpPr>
        <p:spPr>
          <a:xfrm>
            <a:off x="4283968" y="3009726"/>
            <a:ext cx="122413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altLang="zh-CN" sz="5400" b="1" cap="none" spc="150" dirty="0" smtClean="0">
                <a:ln w="11430"/>
                <a:solidFill>
                  <a:srgbClr val="F8F8F8"/>
                </a:solidFill>
                <a:effectLst>
                  <a:outerShdw blurRad="25400" algn="tl" rotWithShape="0">
                    <a:srgbClr val="000000">
                      <a:alpha val="43000"/>
                    </a:srgbClr>
                  </a:outerShdw>
                </a:effectLst>
              </a:rPr>
              <a:t>?</a:t>
            </a:r>
            <a:endParaRPr lang="zh-CN" altLang="en-US"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6000760" y="4748536"/>
            <a:ext cx="2286016" cy="1205209"/>
            <a:chOff x="428024" y="2907756"/>
            <a:chExt cx="3804678" cy="1774659"/>
          </a:xfrm>
          <a:effectLst/>
        </p:grpSpPr>
        <p:sp>
          <p:nvSpPr>
            <p:cNvPr id="2256"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3" name="组合 14"/>
            <p:cNvGrpSpPr/>
            <p:nvPr/>
          </p:nvGrpSpPr>
          <p:grpSpPr>
            <a:xfrm>
              <a:off x="642910" y="2907756"/>
              <a:ext cx="3391093" cy="1480517"/>
              <a:chOff x="714348" y="4424930"/>
              <a:chExt cx="3552978" cy="1764902"/>
            </a:xfrm>
            <a:scene3d>
              <a:camera prst="perspectiveRelaxedModerately"/>
              <a:lightRig rig="balanced" dir="t"/>
            </a:scene3d>
          </p:grpSpPr>
          <p:sp>
            <p:nvSpPr>
              <p:cNvPr id="2258" name="Oval 32"/>
              <p:cNvSpPr>
                <a:spLocks noChangeArrowheads="1"/>
              </p:cNvSpPr>
              <p:nvPr/>
            </p:nvSpPr>
            <p:spPr bwMode="auto">
              <a:xfrm>
                <a:off x="714348" y="4424930"/>
                <a:ext cx="3552978" cy="1764902"/>
              </a:xfrm>
              <a:prstGeom prst="ellipse">
                <a:avLst/>
              </a:prstGeom>
              <a:gradFill flip="none" rotWithShape="1">
                <a:gsLst>
                  <a:gs pos="99000">
                    <a:srgbClr val="0070C0"/>
                  </a:gs>
                  <a:gs pos="0">
                    <a:srgbClr val="00B0F0"/>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2259"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4" name="组合 13"/>
          <p:cNvGrpSpPr/>
          <p:nvPr/>
        </p:nvGrpSpPr>
        <p:grpSpPr>
          <a:xfrm>
            <a:off x="3500430" y="4748536"/>
            <a:ext cx="2286016" cy="1205209"/>
            <a:chOff x="428024" y="2907756"/>
            <a:chExt cx="3804678" cy="1774659"/>
          </a:xfrm>
          <a:effectLst/>
        </p:grpSpPr>
        <p:sp>
          <p:nvSpPr>
            <p:cNvPr id="2261"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5" name="组合 14"/>
            <p:cNvGrpSpPr/>
            <p:nvPr/>
          </p:nvGrpSpPr>
          <p:grpSpPr>
            <a:xfrm>
              <a:off x="642910" y="2907756"/>
              <a:ext cx="3391093" cy="1480517"/>
              <a:chOff x="714348" y="4424930"/>
              <a:chExt cx="3552978" cy="1764902"/>
            </a:xfrm>
            <a:scene3d>
              <a:camera prst="perspectiveRelaxedModerately"/>
              <a:lightRig rig="balanced" dir="t"/>
            </a:scene3d>
          </p:grpSpPr>
          <p:sp>
            <p:nvSpPr>
              <p:cNvPr id="2263" name="Oval 32"/>
              <p:cNvSpPr>
                <a:spLocks noChangeArrowheads="1"/>
              </p:cNvSpPr>
              <p:nvPr/>
            </p:nvSpPr>
            <p:spPr bwMode="auto">
              <a:xfrm>
                <a:off x="714348" y="4424930"/>
                <a:ext cx="3552978" cy="1764902"/>
              </a:xfrm>
              <a:prstGeom prst="ellipse">
                <a:avLst/>
              </a:prstGeom>
              <a:gradFill flip="none" rotWithShape="1">
                <a:gsLst>
                  <a:gs pos="99000">
                    <a:srgbClr val="339933"/>
                  </a:gs>
                  <a:gs pos="0">
                    <a:srgbClr val="70D34D"/>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2264"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grpSp>
        <p:nvGrpSpPr>
          <p:cNvPr id="6" name="组合 13"/>
          <p:cNvGrpSpPr/>
          <p:nvPr/>
        </p:nvGrpSpPr>
        <p:grpSpPr>
          <a:xfrm>
            <a:off x="857224" y="4748536"/>
            <a:ext cx="2286016" cy="1205209"/>
            <a:chOff x="428024" y="2907756"/>
            <a:chExt cx="3804678" cy="1774659"/>
          </a:xfrm>
          <a:effectLst/>
        </p:grpSpPr>
        <p:sp>
          <p:nvSpPr>
            <p:cNvPr id="2266" name="Oval 30"/>
            <p:cNvSpPr>
              <a:spLocks noChangeArrowheads="1"/>
            </p:cNvSpPr>
            <p:nvPr/>
          </p:nvSpPr>
          <p:spPr bwMode="auto">
            <a:xfrm>
              <a:off x="428024" y="3105768"/>
              <a:ext cx="3804678" cy="1576647"/>
            </a:xfrm>
            <a:prstGeom prst="ellipse">
              <a:avLst/>
            </a:prstGeom>
            <a:solidFill>
              <a:schemeClr val="bg1">
                <a:lumMod val="85000"/>
              </a:schemeClr>
            </a:solidFill>
            <a:ln w="34925">
              <a:solidFill>
                <a:srgbClr val="FFFFFF"/>
              </a:solidFill>
            </a:ln>
            <a:effectLst>
              <a:outerShdw blurRad="317500" dir="2700000" algn="ctr">
                <a:srgbClr val="000000">
                  <a:alpha val="23000"/>
                </a:srgbClr>
              </a:outerShdw>
            </a:effectLst>
            <a:scene3d>
              <a:camera prst="perspectiveRelaxedModerately"/>
              <a:lightRig rig="threePt" dir="t"/>
            </a:scene3d>
            <a:sp3d prstMaterial="metal">
              <a:bevelT w="260350" h="50800" prst="softRound"/>
              <a:bevelB w="8890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fontAlgn="ctr">
                <a:lnSpc>
                  <a:spcPct val="100000"/>
                </a:lnSpc>
                <a:spcBef>
                  <a:spcPct val="0"/>
                </a:spcBef>
                <a:spcAft>
                  <a:spcPct val="0"/>
                </a:spcAft>
                <a:buClr>
                  <a:srgbClr val="FF0000"/>
                </a:buClr>
                <a:buSzPct val="70000"/>
                <a:buFont typeface="Wingdings" pitchFamily="2" charset="2"/>
                <a:buChar char="u"/>
                <a:tabLst>
                  <a:tab pos="136525" algn="l"/>
                </a:tabLst>
                <a:defRPr/>
              </a:pPr>
              <a:endParaRPr lang="zh-CN" altLang="zh-CN" smtClean="0"/>
            </a:p>
          </p:txBody>
        </p:sp>
        <p:grpSp>
          <p:nvGrpSpPr>
            <p:cNvPr id="7" name="组合 14"/>
            <p:cNvGrpSpPr/>
            <p:nvPr/>
          </p:nvGrpSpPr>
          <p:grpSpPr>
            <a:xfrm>
              <a:off x="642910" y="2907756"/>
              <a:ext cx="3391093" cy="1480517"/>
              <a:chOff x="714348" y="4424930"/>
              <a:chExt cx="3552978" cy="1764902"/>
            </a:xfrm>
            <a:scene3d>
              <a:camera prst="perspectiveRelaxedModerately"/>
              <a:lightRig rig="balanced" dir="t"/>
            </a:scene3d>
          </p:grpSpPr>
          <p:sp>
            <p:nvSpPr>
              <p:cNvPr id="2268" name="Oval 32"/>
              <p:cNvSpPr>
                <a:spLocks noChangeArrowheads="1"/>
              </p:cNvSpPr>
              <p:nvPr/>
            </p:nvSpPr>
            <p:spPr bwMode="auto">
              <a:xfrm>
                <a:off x="714348" y="4424930"/>
                <a:ext cx="3552978" cy="1764902"/>
              </a:xfrm>
              <a:prstGeom prst="ellipse">
                <a:avLst/>
              </a:prstGeom>
              <a:gradFill flip="none" rotWithShape="1">
                <a:gsLst>
                  <a:gs pos="99000">
                    <a:srgbClr val="FFC000"/>
                  </a:gs>
                  <a:gs pos="0">
                    <a:schemeClr val="accent6"/>
                  </a:gs>
                </a:gsLst>
                <a:lin ang="5400000" scaled="1"/>
                <a:tileRect/>
              </a:gradFill>
              <a:ln w="41275">
                <a:solidFill>
                  <a:srgbClr val="FFFFFF"/>
                </a:solidFill>
              </a:ln>
              <a:effectLst>
                <a:outerShdw blurRad="317500" dir="2700000" algn="ctr">
                  <a:srgbClr val="000000">
                    <a:alpha val="4000"/>
                  </a:srgbClr>
                </a:outerShdw>
              </a:effectLst>
              <a:sp3d extrusionH="38100" prstMaterial="plastic">
                <a:bevelT w="260350" h="50800" prst="softRound"/>
                <a:bevelB w="8890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spcBef>
                    <a:spcPct val="0"/>
                  </a:spcBef>
                  <a:spcAft>
                    <a:spcPct val="0"/>
                  </a:spcAft>
                  <a:buClr>
                    <a:srgbClr val="FF0000"/>
                  </a:buClr>
                  <a:buSzPct val="70000"/>
                  <a:buFont typeface="Wingdings" pitchFamily="2" charset="2"/>
                  <a:buChar char="u"/>
                  <a:tabLst>
                    <a:tab pos="136525" algn="l"/>
                  </a:tabLst>
                  <a:defRPr/>
                </a:pPr>
                <a:endParaRPr lang="zh-CN" altLang="zh-CN" sz="3200" b="1" dirty="0" smtClean="0">
                  <a:solidFill>
                    <a:schemeClr val="lt1"/>
                  </a:solidFill>
                </a:endParaRPr>
              </a:p>
            </p:txBody>
          </p:sp>
          <p:sp>
            <p:nvSpPr>
              <p:cNvPr id="2269" name="Oval 33"/>
              <p:cNvSpPr>
                <a:spLocks noChangeArrowheads="1"/>
              </p:cNvSpPr>
              <p:nvPr/>
            </p:nvSpPr>
            <p:spPr bwMode="auto">
              <a:xfrm>
                <a:off x="1132105" y="4675725"/>
                <a:ext cx="2742523" cy="1285882"/>
              </a:xfrm>
              <a:prstGeom prst="ellipse">
                <a:avLst/>
              </a:prstGeom>
              <a:solidFill>
                <a:schemeClr val="bg1">
                  <a:alpha val="89000"/>
                </a:schemeClr>
              </a:soli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sp>
        <p:nvSpPr>
          <p:cNvPr id="2270" name="椭圆 2269"/>
          <p:cNvSpPr/>
          <p:nvPr/>
        </p:nvSpPr>
        <p:spPr bwMode="auto">
          <a:xfrm>
            <a:off x="1357290" y="2176768"/>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271" name="椭圆 3"/>
          <p:cNvSpPr/>
          <p:nvPr/>
        </p:nvSpPr>
        <p:spPr bwMode="auto">
          <a:xfrm>
            <a:off x="1397447" y="3918070"/>
            <a:ext cx="1273472" cy="1084965"/>
          </a:xfrm>
          <a:prstGeom prst="ellipse">
            <a:avLst/>
          </a:prstGeom>
          <a:gradFill>
            <a:gsLst>
              <a:gs pos="15000">
                <a:srgbClr val="FFC000"/>
              </a:gs>
              <a:gs pos="80000">
                <a:srgbClr val="CA8702"/>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800100" prstMaterial="metal">
            <a:bevelT w="0" h="0" prst="coolSlant"/>
            <a:extrusionClr>
              <a:srgbClr val="CA8702"/>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272" name="椭圆 2271"/>
          <p:cNvSpPr/>
          <p:nvPr/>
        </p:nvSpPr>
        <p:spPr bwMode="auto">
          <a:xfrm>
            <a:off x="4000496" y="2234811"/>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273" name="椭圆 8"/>
          <p:cNvSpPr/>
          <p:nvPr/>
        </p:nvSpPr>
        <p:spPr bwMode="auto">
          <a:xfrm>
            <a:off x="4040653" y="3449257"/>
            <a:ext cx="1273472" cy="1084965"/>
          </a:xfrm>
          <a:prstGeom prst="ellipse">
            <a:avLst/>
          </a:prstGeom>
          <a:gradFill>
            <a:gsLst>
              <a:gs pos="15000">
                <a:srgbClr val="339933"/>
              </a:gs>
              <a:gs pos="80000">
                <a:srgbClr val="70D34D"/>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1352550" prstMaterial="metal">
            <a:bevelT w="0" h="0" prst="coolSlant"/>
            <a:extrusionClr>
              <a:srgbClr val="339933"/>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274" name="椭圆 2273"/>
          <p:cNvSpPr/>
          <p:nvPr/>
        </p:nvSpPr>
        <p:spPr bwMode="auto">
          <a:xfrm>
            <a:off x="6500826" y="2154136"/>
            <a:ext cx="1357322" cy="1156403"/>
          </a:xfrm>
          <a:prstGeom prst="ellipse">
            <a:avLst/>
          </a:prstGeom>
          <a:gradFill flip="none" rotWithShape="1">
            <a:gsLst>
              <a:gs pos="94000">
                <a:schemeClr val="bg1">
                  <a:alpha val="15000"/>
                </a:schemeClr>
              </a:gs>
              <a:gs pos="96000">
                <a:schemeClr val="bg1">
                  <a:alpha val="0"/>
                </a:schemeClr>
              </a:gs>
            </a:gsLst>
            <a:lin ang="18900000" scaled="1"/>
            <a:tileRect/>
          </a:gradFill>
          <a:ln w="19050">
            <a:noFill/>
          </a:ln>
          <a:effectLst>
            <a:outerShdw blurRad="44450" dist="27940" dir="5400000" algn="ctr">
              <a:srgbClr val="000000">
                <a:alpha val="32000"/>
              </a:srgbClr>
            </a:outerShdw>
          </a:effectLst>
          <a:scene3d>
            <a:camera prst="perspectiveRelaxed" fov="0">
              <a:rot lat="17400000" lon="0" rev="0"/>
            </a:camera>
            <a:lightRig rig="balanced" dir="t"/>
          </a:scene3d>
          <a:sp3d extrusionH="2540000" prstMaterial="clear">
            <a:bevelT/>
            <a:bevelB/>
            <a:extrusionClr>
              <a:schemeClr val="bg1"/>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275" name="椭圆 2274"/>
          <p:cNvSpPr/>
          <p:nvPr/>
        </p:nvSpPr>
        <p:spPr bwMode="auto">
          <a:xfrm>
            <a:off x="6541132" y="2725640"/>
            <a:ext cx="1273472" cy="1084965"/>
          </a:xfrm>
          <a:prstGeom prst="ellipse">
            <a:avLst/>
          </a:prstGeom>
          <a:gradFill>
            <a:gsLst>
              <a:gs pos="15000">
                <a:srgbClr val="0070C0"/>
              </a:gs>
              <a:gs pos="80000">
                <a:srgbClr val="00B0F0"/>
              </a:gs>
            </a:gsLst>
            <a:lin ang="13500000" scaled="1"/>
          </a:gradFill>
          <a:ln w="19050">
            <a:noFill/>
          </a:ln>
          <a:effectLst>
            <a:outerShdw blurRad="44450" dist="27940" dir="5400000" algn="ctr">
              <a:srgbClr val="000000">
                <a:alpha val="32000"/>
              </a:srgbClr>
            </a:outerShdw>
          </a:effectLst>
          <a:scene3d>
            <a:camera prst="perspectiveRelaxed" fov="0">
              <a:rot lat="17400000" lon="0" rev="0"/>
            </a:camera>
            <a:lightRig rig="glow" dir="t"/>
          </a:scene3d>
          <a:sp3d extrusionH="2159000" prstMaterial="metal">
            <a:bevelT w="0" h="0" prst="coolSlant"/>
            <a:extrusionClr>
              <a:srgbClr val="0070C0"/>
            </a:extrusionClr>
            <a:contourClr>
              <a:schemeClr val="bg1"/>
            </a:contourClr>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2275"/>
          <p:cNvGrpSpPr/>
          <p:nvPr/>
        </p:nvGrpSpPr>
        <p:grpSpPr>
          <a:xfrm>
            <a:off x="4087883" y="1700246"/>
            <a:ext cx="1188288" cy="1181673"/>
            <a:chOff x="5347294" y="1769050"/>
            <a:chExt cx="1117380" cy="1111159"/>
          </a:xfrm>
        </p:grpSpPr>
        <p:grpSp>
          <p:nvGrpSpPr>
            <p:cNvPr id="9" name="组合 35"/>
            <p:cNvGrpSpPr/>
            <p:nvPr/>
          </p:nvGrpSpPr>
          <p:grpSpPr>
            <a:xfrm>
              <a:off x="5347294" y="1769050"/>
              <a:ext cx="1117380" cy="1111159"/>
              <a:chOff x="2768596" y="3009896"/>
              <a:chExt cx="2214578" cy="2214578"/>
            </a:xfrm>
          </p:grpSpPr>
          <p:sp>
            <p:nvSpPr>
              <p:cNvPr id="2279" name="椭圆 2278"/>
              <p:cNvSpPr/>
              <p:nvPr/>
            </p:nvSpPr>
            <p:spPr>
              <a:xfrm>
                <a:off x="2768596" y="3009896"/>
                <a:ext cx="2214578" cy="2214578"/>
              </a:xfrm>
              <a:prstGeom prst="ellipse">
                <a:avLst/>
              </a:prstGeom>
              <a:gradFill flip="none" rotWithShape="1">
                <a:gsLst>
                  <a:gs pos="0">
                    <a:srgbClr val="70D34D"/>
                  </a:gs>
                  <a:gs pos="65000">
                    <a:srgbClr val="339933"/>
                  </a:gs>
                  <a:gs pos="82000">
                    <a:srgbClr val="339933"/>
                  </a:gs>
                </a:gsLst>
                <a:path path="circle">
                  <a:fillToRect l="50000" t="50000" r="50000" b="50000"/>
                </a:path>
                <a:tileRect/>
              </a:gra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0" name="椭圆 2279"/>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78" name="Text Box 39"/>
            <p:cNvSpPr txBox="1">
              <a:spLocks noChangeArrowheads="1"/>
            </p:cNvSpPr>
            <p:nvPr/>
          </p:nvSpPr>
          <p:spPr bwMode="auto">
            <a:xfrm>
              <a:off x="5349489" y="2041483"/>
              <a:ext cx="1109151" cy="711950"/>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技术转换为生产力</a:t>
              </a:r>
              <a:endParaRPr lang="zh-CN" altLang="en-US" b="1" dirty="0">
                <a:solidFill>
                  <a:schemeClr val="bg1"/>
                </a:solidFill>
                <a:latin typeface="微软雅黑" pitchFamily="34" charset="-122"/>
                <a:ea typeface="微软雅黑" pitchFamily="34" charset="-122"/>
              </a:endParaRPr>
            </a:p>
          </p:txBody>
        </p:sp>
      </p:grpSp>
      <p:grpSp>
        <p:nvGrpSpPr>
          <p:cNvPr id="10" name="组合 2280"/>
          <p:cNvGrpSpPr/>
          <p:nvPr/>
        </p:nvGrpSpPr>
        <p:grpSpPr>
          <a:xfrm>
            <a:off x="1403648" y="1700808"/>
            <a:ext cx="1188288" cy="1181673"/>
            <a:chOff x="5347294" y="1769050"/>
            <a:chExt cx="1117380" cy="1111159"/>
          </a:xfrm>
        </p:grpSpPr>
        <p:grpSp>
          <p:nvGrpSpPr>
            <p:cNvPr id="11" name="组合 35"/>
            <p:cNvGrpSpPr/>
            <p:nvPr/>
          </p:nvGrpSpPr>
          <p:grpSpPr>
            <a:xfrm>
              <a:off x="5347294" y="1769050"/>
              <a:ext cx="1117380" cy="1111159"/>
              <a:chOff x="2768596" y="3009896"/>
              <a:chExt cx="2214578" cy="2214578"/>
            </a:xfrm>
          </p:grpSpPr>
          <p:sp>
            <p:nvSpPr>
              <p:cNvPr id="2284" name="椭圆 2283"/>
              <p:cNvSpPr/>
              <p:nvPr/>
            </p:nvSpPr>
            <p:spPr>
              <a:xfrm>
                <a:off x="2768596" y="3009896"/>
                <a:ext cx="2214578" cy="2214578"/>
              </a:xfrm>
              <a:prstGeom prst="ellipse">
                <a:avLst/>
              </a:prstGeom>
              <a:gradFill flip="none" rotWithShape="1">
                <a:gsLst>
                  <a:gs pos="0">
                    <a:srgbClr val="FFC000"/>
                  </a:gs>
                  <a:gs pos="65000">
                    <a:schemeClr val="accent6">
                      <a:lumMod val="75000"/>
                    </a:schemeClr>
                  </a:gs>
                  <a:gs pos="82000">
                    <a:schemeClr val="accent6">
                      <a:lumMod val="75000"/>
                    </a:schemeClr>
                  </a:gs>
                </a:gsLst>
                <a:path path="circle">
                  <a:fillToRect l="50000" t="50000" r="50000" b="50000"/>
                </a:path>
                <a:tileRect/>
              </a:gra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5" name="椭圆 2284"/>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83" name="Text Box 39"/>
            <p:cNvSpPr txBox="1">
              <a:spLocks noChangeArrowheads="1"/>
            </p:cNvSpPr>
            <p:nvPr/>
          </p:nvSpPr>
          <p:spPr bwMode="auto">
            <a:xfrm>
              <a:off x="5349489" y="2041483"/>
              <a:ext cx="1109151" cy="372918"/>
            </a:xfrm>
            <a:prstGeom prst="rect">
              <a:avLst/>
            </a:prstGeom>
            <a:noFill/>
            <a:ln w="9525">
              <a:noFill/>
              <a:miter lim="800000"/>
              <a:headEnd/>
              <a:tailEnd/>
            </a:ln>
          </p:spPr>
          <p:txBody>
            <a:bodyPr wrap="square">
              <a:spAutoFit/>
            </a:bodyPr>
            <a:lstStyle/>
            <a:p>
              <a:pPr algn="ctr">
                <a:lnSpc>
                  <a:spcPct val="120000"/>
                </a:lnSpc>
              </a:pPr>
              <a:endParaRPr lang="zh-CN" altLang="en-US" b="1" dirty="0">
                <a:latin typeface="微软雅黑" pitchFamily="34" charset="-122"/>
                <a:ea typeface="微软雅黑" pitchFamily="34" charset="-122"/>
              </a:endParaRPr>
            </a:p>
          </p:txBody>
        </p:sp>
      </p:grpSp>
      <p:grpSp>
        <p:nvGrpSpPr>
          <p:cNvPr id="12" name="组合 2285"/>
          <p:cNvGrpSpPr/>
          <p:nvPr/>
        </p:nvGrpSpPr>
        <p:grpSpPr>
          <a:xfrm>
            <a:off x="6572264" y="1628800"/>
            <a:ext cx="1188288" cy="1181673"/>
            <a:chOff x="5347294" y="1769050"/>
            <a:chExt cx="1117380" cy="1111159"/>
          </a:xfrm>
        </p:grpSpPr>
        <p:grpSp>
          <p:nvGrpSpPr>
            <p:cNvPr id="13" name="组合 35"/>
            <p:cNvGrpSpPr/>
            <p:nvPr/>
          </p:nvGrpSpPr>
          <p:grpSpPr>
            <a:xfrm>
              <a:off x="5347294" y="1769050"/>
              <a:ext cx="1117380" cy="1111159"/>
              <a:chOff x="2768596" y="3009896"/>
              <a:chExt cx="2214578" cy="2214578"/>
            </a:xfrm>
          </p:grpSpPr>
          <p:sp>
            <p:nvSpPr>
              <p:cNvPr id="2289" name="椭圆 2288"/>
              <p:cNvSpPr/>
              <p:nvPr/>
            </p:nvSpPr>
            <p:spPr>
              <a:xfrm>
                <a:off x="2768596" y="3009896"/>
                <a:ext cx="2214578" cy="2214578"/>
              </a:xfrm>
              <a:prstGeom prst="ellipse">
                <a:avLst/>
              </a:prstGeom>
              <a:gradFill flip="none" rotWithShape="1">
                <a:gsLst>
                  <a:gs pos="0">
                    <a:srgbClr val="00B0F0"/>
                  </a:gs>
                  <a:gs pos="65000">
                    <a:srgbClr val="0070C0"/>
                  </a:gs>
                  <a:gs pos="82000">
                    <a:srgbClr val="0070C0"/>
                  </a:gs>
                </a:gsLst>
                <a:path path="circle">
                  <a:fillToRect l="50000" t="50000" r="50000" b="50000"/>
                </a:path>
                <a:tileRect/>
              </a:gra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0" name="椭圆 2289"/>
              <p:cNvSpPr/>
              <p:nvPr/>
            </p:nvSpPr>
            <p:spPr>
              <a:xfrm>
                <a:off x="2984492" y="3279776"/>
                <a:ext cx="1214446" cy="1000132"/>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88" name="Text Box 39"/>
            <p:cNvSpPr txBox="1">
              <a:spLocks noChangeArrowheads="1"/>
            </p:cNvSpPr>
            <p:nvPr/>
          </p:nvSpPr>
          <p:spPr bwMode="auto">
            <a:xfrm>
              <a:off x="5349489" y="2041483"/>
              <a:ext cx="1109151" cy="685481"/>
            </a:xfrm>
            <a:prstGeom prst="rect">
              <a:avLst/>
            </a:prstGeom>
            <a:noFill/>
            <a:ln w="9525">
              <a:noFill/>
              <a:miter lim="800000"/>
              <a:headEnd/>
              <a:tailEnd/>
            </a:ln>
          </p:spPr>
          <p:txBody>
            <a:bodyPr wrap="square">
              <a:spAutoFit/>
            </a:bodyPr>
            <a:lstStyle/>
            <a:p>
              <a:pPr algn="ctr">
                <a:lnSpc>
                  <a:spcPct val="120000"/>
                </a:lnSpc>
              </a:pPr>
              <a:r>
                <a:rPr lang="zh-CN" altLang="en-US" b="1" dirty="0" smtClean="0">
                  <a:solidFill>
                    <a:schemeClr val="bg1"/>
                  </a:solidFill>
                  <a:latin typeface="微软雅黑" pitchFamily="34" charset="-122"/>
                  <a:ea typeface="微软雅黑" pitchFamily="34" charset="-122"/>
                </a:rPr>
                <a:t>市场响应速度</a:t>
              </a:r>
              <a:endParaRPr lang="zh-CN" altLang="en-US" b="1" dirty="0">
                <a:solidFill>
                  <a:schemeClr val="bg1"/>
                </a:solidFill>
                <a:latin typeface="微软雅黑" pitchFamily="34" charset="-122"/>
                <a:ea typeface="微软雅黑" pitchFamily="34" charset="-122"/>
              </a:endParaRPr>
            </a:p>
          </p:txBody>
        </p:sp>
      </p:grpSp>
      <p:sp>
        <p:nvSpPr>
          <p:cNvPr id="2291" name="等腰三角形 2290"/>
          <p:cNvSpPr/>
          <p:nvPr/>
        </p:nvSpPr>
        <p:spPr>
          <a:xfrm rot="5400000">
            <a:off x="3060256" y="3702020"/>
            <a:ext cx="497208" cy="428628"/>
          </a:xfrm>
          <a:prstGeom prst="triangle">
            <a:avLst/>
          </a:prstGeom>
          <a:gradFill flip="none" rotWithShape="1">
            <a:gsLst>
              <a:gs pos="10000">
                <a:schemeClr val="accent6">
                  <a:lumMod val="75000"/>
                </a:schemeClr>
              </a:gs>
              <a:gs pos="78000">
                <a:srgbClr val="FFC000"/>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2" name="等腰三角形 2291"/>
          <p:cNvSpPr/>
          <p:nvPr/>
        </p:nvSpPr>
        <p:spPr>
          <a:xfrm rot="5400000">
            <a:off x="5680718" y="3702019"/>
            <a:ext cx="497208" cy="428628"/>
          </a:xfrm>
          <a:prstGeom prst="triangle">
            <a:avLst/>
          </a:prstGeom>
          <a:gradFill flip="none" rotWithShape="1">
            <a:gsLst>
              <a:gs pos="10000">
                <a:srgbClr val="339933"/>
              </a:gs>
              <a:gs pos="78000">
                <a:srgbClr val="70D34D"/>
              </a:gs>
            </a:gsLst>
            <a:lin ang="16200000" scaled="1"/>
            <a:tileRect/>
          </a:gradFill>
          <a:ln w="38100">
            <a:solidFill>
              <a:schemeClr val="bg1"/>
            </a:solidFill>
          </a:ln>
          <a:effectLst/>
          <a:scene3d>
            <a:camera prst="orthographicFront"/>
            <a:lightRig rig="balanced" dir="t"/>
          </a:scene3d>
          <a:sp3d extrusionH="635000" prstMaterial="plastic">
            <a:bevelT w="285750" h="50800" prst="softRound"/>
            <a:bevelB w="88900" h="311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403648" y="2060848"/>
            <a:ext cx="1152128"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创新能力</a:t>
            </a:r>
          </a:p>
        </p:txBody>
      </p:sp>
      <p:sp>
        <p:nvSpPr>
          <p:cNvPr id="42" name="TextBox 41"/>
          <p:cNvSpPr txBox="1"/>
          <p:nvPr/>
        </p:nvSpPr>
        <p:spPr>
          <a:xfrm>
            <a:off x="0" y="908720"/>
            <a:ext cx="5688632" cy="461665"/>
          </a:xfrm>
          <a:prstGeom prst="rect">
            <a:avLst/>
          </a:prstGeom>
          <a:noFill/>
        </p:spPr>
        <p:txBody>
          <a:bodyPr wrap="square" rtlCol="0">
            <a:spAutoFit/>
          </a:bodyPr>
          <a:lstStyle/>
          <a:p>
            <a:r>
              <a:rPr lang="en-US" altLang="zh-CN" sz="2400" b="1" dirty="0" smtClean="0">
                <a:latin typeface="宋体" pitchFamily="2" charset="-122"/>
                <a:ea typeface="宋体" pitchFamily="2" charset="-122"/>
              </a:rPr>
              <a:t>1.  </a:t>
            </a:r>
            <a:r>
              <a:rPr lang="zh-CN" altLang="en-US" sz="2400" b="1" dirty="0" smtClean="0">
                <a:latin typeface="宋体" pitchFamily="2" charset="-122"/>
                <a:ea typeface="宋体" pitchFamily="2" charset="-122"/>
              </a:rPr>
              <a:t>技术实力</a:t>
            </a:r>
          </a:p>
        </p:txBody>
      </p:sp>
      <p:sp>
        <p:nvSpPr>
          <p:cNvPr id="43" name="Text Box 50"/>
          <p:cNvSpPr txBox="1">
            <a:spLocks noChangeArrowheads="1"/>
          </p:cNvSpPr>
          <p:nvPr/>
        </p:nvSpPr>
        <p:spPr bwMode="auto">
          <a:xfrm>
            <a:off x="6588224" y="260648"/>
            <a:ext cx="2339102" cy="523220"/>
          </a:xfrm>
          <a:prstGeom prst="rect">
            <a:avLst/>
          </a:prstGeom>
          <a:noFill/>
          <a:ln w="9525" algn="ctr">
            <a:noFill/>
            <a:miter lim="800000"/>
            <a:headEnd/>
            <a:tailEnd/>
          </a:ln>
        </p:spPr>
        <p:txBody>
          <a:bodyPr wrap="none">
            <a:spAutoFit/>
          </a:bodyPr>
          <a:lstStyle/>
          <a:p>
            <a:pPr eaLnBrk="0" hangingPunct="0"/>
            <a:r>
              <a:rPr lang="zh-CN" altLang="en-US" sz="2800" b="1" dirty="0" smtClean="0">
                <a:solidFill>
                  <a:srgbClr val="000000"/>
                </a:solidFill>
                <a:ea typeface="宋体" charset="-122"/>
              </a:rPr>
              <a:t>选择实力品牌</a:t>
            </a:r>
            <a:endParaRPr lang="en-US" altLang="zh-CN" sz="2800" b="1" dirty="0">
              <a:solidFill>
                <a:srgbClr val="000000"/>
              </a:solidFill>
              <a:ea typeface="宋体"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advTm="3000">
        <p14:window dir="vert"/>
      </p:transition>
    </mc:Choice>
    <mc:Fallback>
      <p:transition spd="slow" advTm="300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200" b="1" dirty="0" smtClean="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5429</TotalTime>
  <Words>2414</Words>
  <Application>Microsoft Office PowerPoint</Application>
  <PresentationFormat>全屏显示(4:3)</PresentationFormat>
  <Paragraphs>372</Paragraphs>
  <Slides>34</Slides>
  <Notes>2</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品牌代理 : 持久才是王道</vt:lpstr>
      <vt:lpstr>目录</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Company>BYD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lfx1127090</dc:creator>
  <cp:lastModifiedBy>BYD USER</cp:lastModifiedBy>
  <cp:revision>208</cp:revision>
  <dcterms:created xsi:type="dcterms:W3CDTF">2013-04-16T07:00:50Z</dcterms:created>
  <dcterms:modified xsi:type="dcterms:W3CDTF">2013-06-09T05:03:12Z</dcterms:modified>
</cp:coreProperties>
</file>